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91" r:id="rId2"/>
    <p:sldId id="273" r:id="rId3"/>
    <p:sldId id="274" r:id="rId4"/>
    <p:sldId id="261" r:id="rId5"/>
    <p:sldId id="262" r:id="rId6"/>
    <p:sldId id="256" r:id="rId7"/>
    <p:sldId id="257" r:id="rId8"/>
    <p:sldId id="263" r:id="rId9"/>
    <p:sldId id="264" r:id="rId10"/>
    <p:sldId id="265" r:id="rId11"/>
    <p:sldId id="266" r:id="rId12"/>
    <p:sldId id="270" r:id="rId13"/>
    <p:sldId id="290" r:id="rId14"/>
    <p:sldId id="289" r:id="rId15"/>
    <p:sldId id="275" r:id="rId16"/>
    <p:sldId id="269" r:id="rId17"/>
    <p:sldId id="287" r:id="rId18"/>
    <p:sldId id="288" r:id="rId19"/>
    <p:sldId id="286" r:id="rId20"/>
    <p:sldId id="285" r:id="rId21"/>
    <p:sldId id="284" r:id="rId22"/>
    <p:sldId id="268" r:id="rId23"/>
    <p:sldId id="278" r:id="rId24"/>
    <p:sldId id="279" r:id="rId25"/>
    <p:sldId id="283"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03"/>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814C3D-FF07-4E24-948F-4D8630288C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95BD1A5-0CC9-46E5-9BEB-E82DC3B38AA8}">
      <dgm:prSet/>
      <dgm:spPr/>
      <dgm:t>
        <a:bodyPr/>
        <a:lstStyle/>
        <a:p>
          <a:pPr>
            <a:lnSpc>
              <a:spcPct val="100000"/>
            </a:lnSpc>
          </a:pPr>
          <a:r>
            <a:rPr lang="en-US"/>
            <a:t>I</a:t>
          </a:r>
          <a:r>
            <a:rPr lang="en-US" b="0" i="0"/>
            <a:t>mportant component of a company's customer retention tactics</a:t>
          </a:r>
          <a:endParaRPr lang="en-US"/>
        </a:p>
      </dgm:t>
    </dgm:pt>
    <dgm:pt modelId="{3B94A748-1521-4CC3-BEEF-510071700EDB}" type="parTrans" cxnId="{CE8580BD-1033-46C7-A312-0E36123FBE98}">
      <dgm:prSet/>
      <dgm:spPr/>
      <dgm:t>
        <a:bodyPr/>
        <a:lstStyle/>
        <a:p>
          <a:endParaRPr lang="en-US"/>
        </a:p>
      </dgm:t>
    </dgm:pt>
    <dgm:pt modelId="{F312B24F-21D1-4641-A7A0-7D477E29B665}" type="sibTrans" cxnId="{CE8580BD-1033-46C7-A312-0E36123FBE98}">
      <dgm:prSet/>
      <dgm:spPr/>
      <dgm:t>
        <a:bodyPr/>
        <a:lstStyle/>
        <a:p>
          <a:endParaRPr lang="en-US"/>
        </a:p>
      </dgm:t>
    </dgm:pt>
    <dgm:pt modelId="{3986825B-8E93-413D-B6B5-2FDDB0915DE4}">
      <dgm:prSet/>
      <dgm:spPr/>
      <dgm:t>
        <a:bodyPr/>
        <a:lstStyle/>
        <a:p>
          <a:pPr>
            <a:lnSpc>
              <a:spcPct val="100000"/>
            </a:lnSpc>
          </a:pPr>
          <a:r>
            <a:rPr lang="en-US" b="0" i="0"/>
            <a:t>Combining cluster modeling and churn research to better understand various client categories</a:t>
          </a:r>
          <a:endParaRPr lang="en-US"/>
        </a:p>
      </dgm:t>
    </dgm:pt>
    <dgm:pt modelId="{082BBD91-C2B5-4C4F-B262-9E355E25D667}" type="parTrans" cxnId="{AFBE726D-862D-4F59-943F-0771DABCD498}">
      <dgm:prSet/>
      <dgm:spPr/>
      <dgm:t>
        <a:bodyPr/>
        <a:lstStyle/>
        <a:p>
          <a:endParaRPr lang="en-US"/>
        </a:p>
      </dgm:t>
    </dgm:pt>
    <dgm:pt modelId="{D738B02C-9513-41CE-829A-2BF626E1DD37}" type="sibTrans" cxnId="{AFBE726D-862D-4F59-943F-0771DABCD498}">
      <dgm:prSet/>
      <dgm:spPr/>
      <dgm:t>
        <a:bodyPr/>
        <a:lstStyle/>
        <a:p>
          <a:endParaRPr lang="en-US"/>
        </a:p>
      </dgm:t>
    </dgm:pt>
    <dgm:pt modelId="{0029A281-CC3D-4F35-83FF-0862A8C52B48}">
      <dgm:prSet/>
      <dgm:spPr/>
      <dgm:t>
        <a:bodyPr/>
        <a:lstStyle/>
        <a:p>
          <a:pPr>
            <a:lnSpc>
              <a:spcPct val="100000"/>
            </a:lnSpc>
          </a:pPr>
          <a:r>
            <a:rPr lang="en-US" b="0" i="0"/>
            <a:t>Identify distinct groups of customers based on their characteristics and behaviors</a:t>
          </a:r>
          <a:endParaRPr lang="en-US"/>
        </a:p>
      </dgm:t>
    </dgm:pt>
    <dgm:pt modelId="{0D98EE1A-50B1-480C-8C3B-1D33811571FB}" type="parTrans" cxnId="{334A8F9D-92E4-400C-90D9-41FDBDE37F77}">
      <dgm:prSet/>
      <dgm:spPr/>
      <dgm:t>
        <a:bodyPr/>
        <a:lstStyle/>
        <a:p>
          <a:endParaRPr lang="en-US"/>
        </a:p>
      </dgm:t>
    </dgm:pt>
    <dgm:pt modelId="{CDFCA817-D695-4214-9F96-080E494D9289}" type="sibTrans" cxnId="{334A8F9D-92E4-400C-90D9-41FDBDE37F77}">
      <dgm:prSet/>
      <dgm:spPr/>
      <dgm:t>
        <a:bodyPr/>
        <a:lstStyle/>
        <a:p>
          <a:endParaRPr lang="en-US"/>
        </a:p>
      </dgm:t>
    </dgm:pt>
    <dgm:pt modelId="{9E64773F-4ED4-4AB3-A009-8966AD07EC4D}" type="pres">
      <dgm:prSet presAssocID="{46814C3D-FF07-4E24-948F-4D8630288C20}" presName="root" presStyleCnt="0">
        <dgm:presLayoutVars>
          <dgm:dir/>
          <dgm:resizeHandles val="exact"/>
        </dgm:presLayoutVars>
      </dgm:prSet>
      <dgm:spPr/>
    </dgm:pt>
    <dgm:pt modelId="{3DDDD20B-88DE-4239-9CDF-E3544831121C}" type="pres">
      <dgm:prSet presAssocID="{195BD1A5-0CC9-46E5-9BEB-E82DC3B38AA8}" presName="compNode" presStyleCnt="0"/>
      <dgm:spPr/>
    </dgm:pt>
    <dgm:pt modelId="{6907AEF7-555C-4BA2-95F0-987B8DFA4F30}" type="pres">
      <dgm:prSet presAssocID="{195BD1A5-0CC9-46E5-9BEB-E82DC3B38AA8}" presName="bgRect" presStyleLbl="bgShp" presStyleIdx="0" presStyleCnt="3"/>
      <dgm:spPr/>
    </dgm:pt>
    <dgm:pt modelId="{626D0376-B32C-4C4B-8022-0FC16E3DE001}" type="pres">
      <dgm:prSet presAssocID="{195BD1A5-0CC9-46E5-9BEB-E82DC3B38A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525FEEFE-2211-46C0-ACD2-1A92623460D4}" type="pres">
      <dgm:prSet presAssocID="{195BD1A5-0CC9-46E5-9BEB-E82DC3B38AA8}" presName="spaceRect" presStyleCnt="0"/>
      <dgm:spPr/>
    </dgm:pt>
    <dgm:pt modelId="{11102006-49CC-4426-ABFB-88E7491C49FD}" type="pres">
      <dgm:prSet presAssocID="{195BD1A5-0CC9-46E5-9BEB-E82DC3B38AA8}" presName="parTx" presStyleLbl="revTx" presStyleIdx="0" presStyleCnt="3">
        <dgm:presLayoutVars>
          <dgm:chMax val="0"/>
          <dgm:chPref val="0"/>
        </dgm:presLayoutVars>
      </dgm:prSet>
      <dgm:spPr/>
    </dgm:pt>
    <dgm:pt modelId="{FECF5B58-8E00-4F49-99B0-C4727DBF255F}" type="pres">
      <dgm:prSet presAssocID="{F312B24F-21D1-4641-A7A0-7D477E29B665}" presName="sibTrans" presStyleCnt="0"/>
      <dgm:spPr/>
    </dgm:pt>
    <dgm:pt modelId="{5C802A24-4D21-41CE-9C15-D7EFD37E8C0B}" type="pres">
      <dgm:prSet presAssocID="{3986825B-8E93-413D-B6B5-2FDDB0915DE4}" presName="compNode" presStyleCnt="0"/>
      <dgm:spPr/>
    </dgm:pt>
    <dgm:pt modelId="{7A20E4C4-65D4-437B-B60A-2398441DD1E7}" type="pres">
      <dgm:prSet presAssocID="{3986825B-8E93-413D-B6B5-2FDDB0915DE4}" presName="bgRect" presStyleLbl="bgShp" presStyleIdx="1" presStyleCnt="3"/>
      <dgm:spPr/>
    </dgm:pt>
    <dgm:pt modelId="{53DEDF12-9EB4-4D72-A359-BC9568AEEE07}" type="pres">
      <dgm:prSet presAssocID="{3986825B-8E93-413D-B6B5-2FDDB0915D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A2378E9F-3117-4E21-9A17-42761B1BA767}" type="pres">
      <dgm:prSet presAssocID="{3986825B-8E93-413D-B6B5-2FDDB0915DE4}" presName="spaceRect" presStyleCnt="0"/>
      <dgm:spPr/>
    </dgm:pt>
    <dgm:pt modelId="{1DA4E003-FF33-43D9-88CA-2BBBB4FD1138}" type="pres">
      <dgm:prSet presAssocID="{3986825B-8E93-413D-B6B5-2FDDB0915DE4}" presName="parTx" presStyleLbl="revTx" presStyleIdx="1" presStyleCnt="3">
        <dgm:presLayoutVars>
          <dgm:chMax val="0"/>
          <dgm:chPref val="0"/>
        </dgm:presLayoutVars>
      </dgm:prSet>
      <dgm:spPr/>
    </dgm:pt>
    <dgm:pt modelId="{DC0E64FD-4CBF-4905-8B73-EA4AA2CBF4B2}" type="pres">
      <dgm:prSet presAssocID="{D738B02C-9513-41CE-829A-2BF626E1DD37}" presName="sibTrans" presStyleCnt="0"/>
      <dgm:spPr/>
    </dgm:pt>
    <dgm:pt modelId="{7277DAE2-042C-4467-9E56-15C059E93E85}" type="pres">
      <dgm:prSet presAssocID="{0029A281-CC3D-4F35-83FF-0862A8C52B48}" presName="compNode" presStyleCnt="0"/>
      <dgm:spPr/>
    </dgm:pt>
    <dgm:pt modelId="{CBE7E169-D9FD-4680-9DAD-CF074F4EBDDA}" type="pres">
      <dgm:prSet presAssocID="{0029A281-CC3D-4F35-83FF-0862A8C52B48}" presName="bgRect" presStyleLbl="bgShp" presStyleIdx="2" presStyleCnt="3"/>
      <dgm:spPr/>
    </dgm:pt>
    <dgm:pt modelId="{DEA0C45D-BE2E-4A34-9B47-D4E454F3D89A}" type="pres">
      <dgm:prSet presAssocID="{0029A281-CC3D-4F35-83FF-0862A8C52B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9012A3D8-AD67-4508-BB56-567DBF567A0D}" type="pres">
      <dgm:prSet presAssocID="{0029A281-CC3D-4F35-83FF-0862A8C52B48}" presName="spaceRect" presStyleCnt="0"/>
      <dgm:spPr/>
    </dgm:pt>
    <dgm:pt modelId="{2D8F935F-6518-4B4C-B45C-F9F34972A84E}" type="pres">
      <dgm:prSet presAssocID="{0029A281-CC3D-4F35-83FF-0862A8C52B48}" presName="parTx" presStyleLbl="revTx" presStyleIdx="2" presStyleCnt="3">
        <dgm:presLayoutVars>
          <dgm:chMax val="0"/>
          <dgm:chPref val="0"/>
        </dgm:presLayoutVars>
      </dgm:prSet>
      <dgm:spPr/>
    </dgm:pt>
  </dgm:ptLst>
  <dgm:cxnLst>
    <dgm:cxn modelId="{F6C46823-22EC-4E57-ACB4-3E8C76ECA168}" type="presOf" srcId="{46814C3D-FF07-4E24-948F-4D8630288C20}" destId="{9E64773F-4ED4-4AB3-A009-8966AD07EC4D}" srcOrd="0" destOrd="0" presId="urn:microsoft.com/office/officeart/2018/2/layout/IconVerticalSolidList"/>
    <dgm:cxn modelId="{25230348-A170-49C7-8092-A5D3ABD6DF14}" type="presOf" srcId="{0029A281-CC3D-4F35-83FF-0862A8C52B48}" destId="{2D8F935F-6518-4B4C-B45C-F9F34972A84E}" srcOrd="0" destOrd="0" presId="urn:microsoft.com/office/officeart/2018/2/layout/IconVerticalSolidList"/>
    <dgm:cxn modelId="{5741BD66-9A24-416E-9F2D-D1E90E0417A5}" type="presOf" srcId="{3986825B-8E93-413D-B6B5-2FDDB0915DE4}" destId="{1DA4E003-FF33-43D9-88CA-2BBBB4FD1138}" srcOrd="0" destOrd="0" presId="urn:microsoft.com/office/officeart/2018/2/layout/IconVerticalSolidList"/>
    <dgm:cxn modelId="{6E1EA36B-945A-4BBB-A252-5B0B6081A90B}" type="presOf" srcId="{195BD1A5-0CC9-46E5-9BEB-E82DC3B38AA8}" destId="{11102006-49CC-4426-ABFB-88E7491C49FD}" srcOrd="0" destOrd="0" presId="urn:microsoft.com/office/officeart/2018/2/layout/IconVerticalSolidList"/>
    <dgm:cxn modelId="{AFBE726D-862D-4F59-943F-0771DABCD498}" srcId="{46814C3D-FF07-4E24-948F-4D8630288C20}" destId="{3986825B-8E93-413D-B6B5-2FDDB0915DE4}" srcOrd="1" destOrd="0" parTransId="{082BBD91-C2B5-4C4F-B262-9E355E25D667}" sibTransId="{D738B02C-9513-41CE-829A-2BF626E1DD37}"/>
    <dgm:cxn modelId="{334A8F9D-92E4-400C-90D9-41FDBDE37F77}" srcId="{46814C3D-FF07-4E24-948F-4D8630288C20}" destId="{0029A281-CC3D-4F35-83FF-0862A8C52B48}" srcOrd="2" destOrd="0" parTransId="{0D98EE1A-50B1-480C-8C3B-1D33811571FB}" sibTransId="{CDFCA817-D695-4214-9F96-080E494D9289}"/>
    <dgm:cxn modelId="{CE8580BD-1033-46C7-A312-0E36123FBE98}" srcId="{46814C3D-FF07-4E24-948F-4D8630288C20}" destId="{195BD1A5-0CC9-46E5-9BEB-E82DC3B38AA8}" srcOrd="0" destOrd="0" parTransId="{3B94A748-1521-4CC3-BEEF-510071700EDB}" sibTransId="{F312B24F-21D1-4641-A7A0-7D477E29B665}"/>
    <dgm:cxn modelId="{BA719E02-A0DC-422B-89E9-C280A6466590}" type="presParOf" srcId="{9E64773F-4ED4-4AB3-A009-8966AD07EC4D}" destId="{3DDDD20B-88DE-4239-9CDF-E3544831121C}" srcOrd="0" destOrd="0" presId="urn:microsoft.com/office/officeart/2018/2/layout/IconVerticalSolidList"/>
    <dgm:cxn modelId="{90225698-BBA9-4323-AF0F-91EB148F4C42}" type="presParOf" srcId="{3DDDD20B-88DE-4239-9CDF-E3544831121C}" destId="{6907AEF7-555C-4BA2-95F0-987B8DFA4F30}" srcOrd="0" destOrd="0" presId="urn:microsoft.com/office/officeart/2018/2/layout/IconVerticalSolidList"/>
    <dgm:cxn modelId="{246CEC81-CC2A-4802-BDD2-C1F11AD042B7}" type="presParOf" srcId="{3DDDD20B-88DE-4239-9CDF-E3544831121C}" destId="{626D0376-B32C-4C4B-8022-0FC16E3DE001}" srcOrd="1" destOrd="0" presId="urn:microsoft.com/office/officeart/2018/2/layout/IconVerticalSolidList"/>
    <dgm:cxn modelId="{113C291E-574D-4BC2-BAB6-04710A291E9C}" type="presParOf" srcId="{3DDDD20B-88DE-4239-9CDF-E3544831121C}" destId="{525FEEFE-2211-46C0-ACD2-1A92623460D4}" srcOrd="2" destOrd="0" presId="urn:microsoft.com/office/officeart/2018/2/layout/IconVerticalSolidList"/>
    <dgm:cxn modelId="{CD4F33EC-F5EF-4F38-BB8B-0D2375B97D3D}" type="presParOf" srcId="{3DDDD20B-88DE-4239-9CDF-E3544831121C}" destId="{11102006-49CC-4426-ABFB-88E7491C49FD}" srcOrd="3" destOrd="0" presId="urn:microsoft.com/office/officeart/2018/2/layout/IconVerticalSolidList"/>
    <dgm:cxn modelId="{13B6DFF9-C1B7-41E4-B8A1-3FDC1EFF1E92}" type="presParOf" srcId="{9E64773F-4ED4-4AB3-A009-8966AD07EC4D}" destId="{FECF5B58-8E00-4F49-99B0-C4727DBF255F}" srcOrd="1" destOrd="0" presId="urn:microsoft.com/office/officeart/2018/2/layout/IconVerticalSolidList"/>
    <dgm:cxn modelId="{CE8E7752-A857-40AD-ACA1-81F6C06BCE63}" type="presParOf" srcId="{9E64773F-4ED4-4AB3-A009-8966AD07EC4D}" destId="{5C802A24-4D21-41CE-9C15-D7EFD37E8C0B}" srcOrd="2" destOrd="0" presId="urn:microsoft.com/office/officeart/2018/2/layout/IconVerticalSolidList"/>
    <dgm:cxn modelId="{8CA72574-BBA5-41DF-B2B9-E47A3D42E412}" type="presParOf" srcId="{5C802A24-4D21-41CE-9C15-D7EFD37E8C0B}" destId="{7A20E4C4-65D4-437B-B60A-2398441DD1E7}" srcOrd="0" destOrd="0" presId="urn:microsoft.com/office/officeart/2018/2/layout/IconVerticalSolidList"/>
    <dgm:cxn modelId="{01C47A41-098F-4DE1-992D-F19278D1C563}" type="presParOf" srcId="{5C802A24-4D21-41CE-9C15-D7EFD37E8C0B}" destId="{53DEDF12-9EB4-4D72-A359-BC9568AEEE07}" srcOrd="1" destOrd="0" presId="urn:microsoft.com/office/officeart/2018/2/layout/IconVerticalSolidList"/>
    <dgm:cxn modelId="{366039DE-9E85-4966-859F-82A3CE18F9A1}" type="presParOf" srcId="{5C802A24-4D21-41CE-9C15-D7EFD37E8C0B}" destId="{A2378E9F-3117-4E21-9A17-42761B1BA767}" srcOrd="2" destOrd="0" presId="urn:microsoft.com/office/officeart/2018/2/layout/IconVerticalSolidList"/>
    <dgm:cxn modelId="{F10F4B9C-31FC-4E69-AF33-1552C20FCE0D}" type="presParOf" srcId="{5C802A24-4D21-41CE-9C15-D7EFD37E8C0B}" destId="{1DA4E003-FF33-43D9-88CA-2BBBB4FD1138}" srcOrd="3" destOrd="0" presId="urn:microsoft.com/office/officeart/2018/2/layout/IconVerticalSolidList"/>
    <dgm:cxn modelId="{D93114BD-85A9-4EAE-BDAC-E0729A3881B0}" type="presParOf" srcId="{9E64773F-4ED4-4AB3-A009-8966AD07EC4D}" destId="{DC0E64FD-4CBF-4905-8B73-EA4AA2CBF4B2}" srcOrd="3" destOrd="0" presId="urn:microsoft.com/office/officeart/2018/2/layout/IconVerticalSolidList"/>
    <dgm:cxn modelId="{47913035-24EF-4721-A2A7-458B7209C52A}" type="presParOf" srcId="{9E64773F-4ED4-4AB3-A009-8966AD07EC4D}" destId="{7277DAE2-042C-4467-9E56-15C059E93E85}" srcOrd="4" destOrd="0" presId="urn:microsoft.com/office/officeart/2018/2/layout/IconVerticalSolidList"/>
    <dgm:cxn modelId="{DBB54C8F-3479-4B44-8C05-A7120DC2A846}" type="presParOf" srcId="{7277DAE2-042C-4467-9E56-15C059E93E85}" destId="{CBE7E169-D9FD-4680-9DAD-CF074F4EBDDA}" srcOrd="0" destOrd="0" presId="urn:microsoft.com/office/officeart/2018/2/layout/IconVerticalSolidList"/>
    <dgm:cxn modelId="{11B44E3B-040F-475D-A1F3-C8D1DFCD83AC}" type="presParOf" srcId="{7277DAE2-042C-4467-9E56-15C059E93E85}" destId="{DEA0C45D-BE2E-4A34-9B47-D4E454F3D89A}" srcOrd="1" destOrd="0" presId="urn:microsoft.com/office/officeart/2018/2/layout/IconVerticalSolidList"/>
    <dgm:cxn modelId="{7D7D9DCE-3412-4AC0-AACB-8664FF1B2EB8}" type="presParOf" srcId="{7277DAE2-042C-4467-9E56-15C059E93E85}" destId="{9012A3D8-AD67-4508-BB56-567DBF567A0D}" srcOrd="2" destOrd="0" presId="urn:microsoft.com/office/officeart/2018/2/layout/IconVerticalSolidList"/>
    <dgm:cxn modelId="{84084757-0663-4DC6-BA56-5F855DBAD5B0}" type="presParOf" srcId="{7277DAE2-042C-4467-9E56-15C059E93E85}" destId="{2D8F935F-6518-4B4C-B45C-F9F34972A8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8FE458-420E-4747-B688-79350F256B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CAED75-0766-4C1F-940E-F0AEBBD9D400}">
      <dgm:prSet/>
      <dgm:spPr/>
      <dgm:t>
        <a:bodyPr/>
        <a:lstStyle/>
        <a:p>
          <a:pPr>
            <a:lnSpc>
              <a:spcPct val="100000"/>
            </a:lnSpc>
          </a:pPr>
          <a:r>
            <a:rPr lang="en-US"/>
            <a:t>Customer Segmentation: D</a:t>
          </a:r>
          <a:r>
            <a:rPr lang="en-US" b="0" i="0"/>
            <a:t>ivide consumers into groups based on shared features - distinct tastes, habits, and demands by evaluating the clusters</a:t>
          </a:r>
          <a:endParaRPr lang="en-US"/>
        </a:p>
      </dgm:t>
    </dgm:pt>
    <dgm:pt modelId="{68575CA8-9900-4C8A-8041-C44AC71D0A11}" type="parTrans" cxnId="{6B639707-6281-4F13-B59D-201B85529609}">
      <dgm:prSet/>
      <dgm:spPr/>
      <dgm:t>
        <a:bodyPr/>
        <a:lstStyle/>
        <a:p>
          <a:endParaRPr lang="en-US"/>
        </a:p>
      </dgm:t>
    </dgm:pt>
    <dgm:pt modelId="{11182005-616C-4526-8772-631A7BC830FB}" type="sibTrans" cxnId="{6B639707-6281-4F13-B59D-201B85529609}">
      <dgm:prSet/>
      <dgm:spPr/>
      <dgm:t>
        <a:bodyPr/>
        <a:lstStyle/>
        <a:p>
          <a:endParaRPr lang="en-US"/>
        </a:p>
      </dgm:t>
    </dgm:pt>
    <dgm:pt modelId="{00BE0B2D-11CD-406F-A4CB-4D85942A8820}">
      <dgm:prSet/>
      <dgm:spPr/>
      <dgm:t>
        <a:bodyPr/>
        <a:lstStyle/>
        <a:p>
          <a:pPr>
            <a:lnSpc>
              <a:spcPct val="100000"/>
            </a:lnSpc>
          </a:pPr>
          <a:r>
            <a:rPr lang="en-US" b="0" i="0"/>
            <a:t>Churn Patterns: Each cluster reveals patterns and trends unique to each client category</a:t>
          </a:r>
          <a:endParaRPr lang="en-US"/>
        </a:p>
      </dgm:t>
    </dgm:pt>
    <dgm:pt modelId="{9F9F2E94-E45E-4206-A499-E17390179340}" type="parTrans" cxnId="{D1FF0CB5-2C66-4A52-9033-99DC4C316557}">
      <dgm:prSet/>
      <dgm:spPr/>
      <dgm:t>
        <a:bodyPr/>
        <a:lstStyle/>
        <a:p>
          <a:endParaRPr lang="en-US"/>
        </a:p>
      </dgm:t>
    </dgm:pt>
    <dgm:pt modelId="{B9A9F0B9-21C9-48C2-B8B1-922448852956}" type="sibTrans" cxnId="{D1FF0CB5-2C66-4A52-9033-99DC4C316557}">
      <dgm:prSet/>
      <dgm:spPr/>
      <dgm:t>
        <a:bodyPr/>
        <a:lstStyle/>
        <a:p>
          <a:endParaRPr lang="en-US"/>
        </a:p>
      </dgm:t>
    </dgm:pt>
    <dgm:pt modelId="{8546A160-BAA5-4E57-B8B6-5C1B0AAAEE8C}">
      <dgm:prSet/>
      <dgm:spPr/>
      <dgm:t>
        <a:bodyPr/>
        <a:lstStyle/>
        <a:p>
          <a:pPr>
            <a:lnSpc>
              <a:spcPct val="100000"/>
            </a:lnSpc>
          </a:pPr>
          <a:r>
            <a:rPr lang="en-US"/>
            <a:t>Churn Drivers: </a:t>
          </a:r>
          <a:r>
            <a:rPr lang="en-US" b="0" i="0"/>
            <a:t>uncover elements that lead to churn </a:t>
          </a:r>
          <a:endParaRPr lang="en-US"/>
        </a:p>
      </dgm:t>
    </dgm:pt>
    <dgm:pt modelId="{C526DDFE-6169-42A1-80BD-D0B7C32E5E70}" type="parTrans" cxnId="{985693A7-00A0-49E7-AB72-9D726C743F11}">
      <dgm:prSet/>
      <dgm:spPr/>
      <dgm:t>
        <a:bodyPr/>
        <a:lstStyle/>
        <a:p>
          <a:endParaRPr lang="en-US"/>
        </a:p>
      </dgm:t>
    </dgm:pt>
    <dgm:pt modelId="{DB9D695D-21E3-4D92-9EBB-2FF6AD04C8E7}" type="sibTrans" cxnId="{985693A7-00A0-49E7-AB72-9D726C743F11}">
      <dgm:prSet/>
      <dgm:spPr/>
      <dgm:t>
        <a:bodyPr/>
        <a:lstStyle/>
        <a:p>
          <a:endParaRPr lang="en-US"/>
        </a:p>
      </dgm:t>
    </dgm:pt>
    <dgm:pt modelId="{773F76D6-22AE-470C-9145-3D751418B2B8}">
      <dgm:prSet/>
      <dgm:spPr/>
      <dgm:t>
        <a:bodyPr/>
        <a:lstStyle/>
        <a:p>
          <a:pPr>
            <a:lnSpc>
              <a:spcPct val="100000"/>
            </a:lnSpc>
          </a:pPr>
          <a:r>
            <a:rPr lang="en-US"/>
            <a:t>To tailor retension Strategies</a:t>
          </a:r>
        </a:p>
      </dgm:t>
    </dgm:pt>
    <dgm:pt modelId="{9A4528FA-CD71-4EAD-9A80-1AD0C6E74A75}" type="parTrans" cxnId="{67E875B5-11C7-47C9-9174-3D1ECE013A97}">
      <dgm:prSet/>
      <dgm:spPr/>
      <dgm:t>
        <a:bodyPr/>
        <a:lstStyle/>
        <a:p>
          <a:endParaRPr lang="en-US"/>
        </a:p>
      </dgm:t>
    </dgm:pt>
    <dgm:pt modelId="{8B0FF757-E9E1-48C7-A443-BF6287C3A53C}" type="sibTrans" cxnId="{67E875B5-11C7-47C9-9174-3D1ECE013A97}">
      <dgm:prSet/>
      <dgm:spPr/>
      <dgm:t>
        <a:bodyPr/>
        <a:lstStyle/>
        <a:p>
          <a:endParaRPr lang="en-US"/>
        </a:p>
      </dgm:t>
    </dgm:pt>
    <dgm:pt modelId="{E60DA847-CE93-4B5B-9340-7ACB47B1919A}">
      <dgm:prSet/>
      <dgm:spPr/>
      <dgm:t>
        <a:bodyPr/>
        <a:lstStyle/>
        <a:p>
          <a:pPr>
            <a:lnSpc>
              <a:spcPct val="100000"/>
            </a:lnSpc>
          </a:pPr>
          <a:r>
            <a:rPr lang="en-US"/>
            <a:t>Customer Lifetime value</a:t>
          </a:r>
        </a:p>
      </dgm:t>
    </dgm:pt>
    <dgm:pt modelId="{3115B337-02A6-4633-AFCD-A5CD5448AAED}" type="parTrans" cxnId="{61C337E7-6F7B-4FEF-B89B-12DADD591A88}">
      <dgm:prSet/>
      <dgm:spPr/>
      <dgm:t>
        <a:bodyPr/>
        <a:lstStyle/>
        <a:p>
          <a:endParaRPr lang="en-US"/>
        </a:p>
      </dgm:t>
    </dgm:pt>
    <dgm:pt modelId="{7F7335BB-7397-41DD-882B-AA81A1A0D3CE}" type="sibTrans" cxnId="{61C337E7-6F7B-4FEF-B89B-12DADD591A88}">
      <dgm:prSet/>
      <dgm:spPr/>
      <dgm:t>
        <a:bodyPr/>
        <a:lstStyle/>
        <a:p>
          <a:endParaRPr lang="en-US"/>
        </a:p>
      </dgm:t>
    </dgm:pt>
    <dgm:pt modelId="{BA26BC9C-24CB-4809-8D82-D871FDB7D64C}" type="pres">
      <dgm:prSet presAssocID="{378FE458-420E-4747-B688-79350F256B0C}" presName="root" presStyleCnt="0">
        <dgm:presLayoutVars>
          <dgm:dir/>
          <dgm:resizeHandles val="exact"/>
        </dgm:presLayoutVars>
      </dgm:prSet>
      <dgm:spPr/>
    </dgm:pt>
    <dgm:pt modelId="{2A2650F7-B0DC-4B46-917C-CB2433E7C9FE}" type="pres">
      <dgm:prSet presAssocID="{8ECAED75-0766-4C1F-940E-F0AEBBD9D400}" presName="compNode" presStyleCnt="0"/>
      <dgm:spPr/>
    </dgm:pt>
    <dgm:pt modelId="{CEC178F7-3C87-4AFD-8FFB-71F2020CD636}" type="pres">
      <dgm:prSet presAssocID="{8ECAED75-0766-4C1F-940E-F0AEBBD9D400}" presName="bgRect" presStyleLbl="bgShp" presStyleIdx="0" presStyleCnt="5"/>
      <dgm:spPr/>
    </dgm:pt>
    <dgm:pt modelId="{0B569BDB-CCAE-4E43-981E-D6828AB0DD62}" type="pres">
      <dgm:prSet presAssocID="{8ECAED75-0766-4C1F-940E-F0AEBBD9D4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B77043CD-6F1B-4148-AA3C-1DAD13541CFD}" type="pres">
      <dgm:prSet presAssocID="{8ECAED75-0766-4C1F-940E-F0AEBBD9D400}" presName="spaceRect" presStyleCnt="0"/>
      <dgm:spPr/>
    </dgm:pt>
    <dgm:pt modelId="{86DD7F64-9134-4FF6-9B67-05DEBC73E5A8}" type="pres">
      <dgm:prSet presAssocID="{8ECAED75-0766-4C1F-940E-F0AEBBD9D400}" presName="parTx" presStyleLbl="revTx" presStyleIdx="0" presStyleCnt="5">
        <dgm:presLayoutVars>
          <dgm:chMax val="0"/>
          <dgm:chPref val="0"/>
        </dgm:presLayoutVars>
      </dgm:prSet>
      <dgm:spPr/>
    </dgm:pt>
    <dgm:pt modelId="{6BF3D9D5-B3F9-4B40-AC9C-2B6B30098CEB}" type="pres">
      <dgm:prSet presAssocID="{11182005-616C-4526-8772-631A7BC830FB}" presName="sibTrans" presStyleCnt="0"/>
      <dgm:spPr/>
    </dgm:pt>
    <dgm:pt modelId="{8A5764B8-6BF8-4CB7-8A0E-CA028202C513}" type="pres">
      <dgm:prSet presAssocID="{00BE0B2D-11CD-406F-A4CB-4D85942A8820}" presName="compNode" presStyleCnt="0"/>
      <dgm:spPr/>
    </dgm:pt>
    <dgm:pt modelId="{0E9356A6-6E7E-4D0C-8BF8-D510AC86DFDE}" type="pres">
      <dgm:prSet presAssocID="{00BE0B2D-11CD-406F-A4CB-4D85942A8820}" presName="bgRect" presStyleLbl="bgShp" presStyleIdx="1" presStyleCnt="5"/>
      <dgm:spPr/>
    </dgm:pt>
    <dgm:pt modelId="{086D24FE-F53E-44BC-B0EE-F4D61C78F4BF}" type="pres">
      <dgm:prSet presAssocID="{00BE0B2D-11CD-406F-A4CB-4D85942A88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A072A8B-8A4F-40F8-A7CC-DB70EF539CDF}" type="pres">
      <dgm:prSet presAssocID="{00BE0B2D-11CD-406F-A4CB-4D85942A8820}" presName="spaceRect" presStyleCnt="0"/>
      <dgm:spPr/>
    </dgm:pt>
    <dgm:pt modelId="{DF72857B-D2B3-4878-8FD8-A9EA27106E81}" type="pres">
      <dgm:prSet presAssocID="{00BE0B2D-11CD-406F-A4CB-4D85942A8820}" presName="parTx" presStyleLbl="revTx" presStyleIdx="1" presStyleCnt="5">
        <dgm:presLayoutVars>
          <dgm:chMax val="0"/>
          <dgm:chPref val="0"/>
        </dgm:presLayoutVars>
      </dgm:prSet>
      <dgm:spPr/>
    </dgm:pt>
    <dgm:pt modelId="{777F85ED-9144-4186-A901-CD53CA9214F9}" type="pres">
      <dgm:prSet presAssocID="{B9A9F0B9-21C9-48C2-B8B1-922448852956}" presName="sibTrans" presStyleCnt="0"/>
      <dgm:spPr/>
    </dgm:pt>
    <dgm:pt modelId="{337B1461-4716-4108-9FBE-C041FDD63828}" type="pres">
      <dgm:prSet presAssocID="{8546A160-BAA5-4E57-B8B6-5C1B0AAAEE8C}" presName="compNode" presStyleCnt="0"/>
      <dgm:spPr/>
    </dgm:pt>
    <dgm:pt modelId="{70FF1050-EE26-4351-8BA1-7B47B2B97C94}" type="pres">
      <dgm:prSet presAssocID="{8546A160-BAA5-4E57-B8B6-5C1B0AAAEE8C}" presName="bgRect" presStyleLbl="bgShp" presStyleIdx="2" presStyleCnt="5"/>
      <dgm:spPr/>
    </dgm:pt>
    <dgm:pt modelId="{60937087-17D4-4982-82E5-3513B370F503}" type="pres">
      <dgm:prSet presAssocID="{8546A160-BAA5-4E57-B8B6-5C1B0AAAEE8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70C026EB-2054-4301-9D96-DB519891DFCB}" type="pres">
      <dgm:prSet presAssocID="{8546A160-BAA5-4E57-B8B6-5C1B0AAAEE8C}" presName="spaceRect" presStyleCnt="0"/>
      <dgm:spPr/>
    </dgm:pt>
    <dgm:pt modelId="{120335EB-6DCF-418C-9D7D-D7FF86ABF9EF}" type="pres">
      <dgm:prSet presAssocID="{8546A160-BAA5-4E57-B8B6-5C1B0AAAEE8C}" presName="parTx" presStyleLbl="revTx" presStyleIdx="2" presStyleCnt="5">
        <dgm:presLayoutVars>
          <dgm:chMax val="0"/>
          <dgm:chPref val="0"/>
        </dgm:presLayoutVars>
      </dgm:prSet>
      <dgm:spPr/>
    </dgm:pt>
    <dgm:pt modelId="{78030FEF-C22F-49C2-83CC-B2F460A67056}" type="pres">
      <dgm:prSet presAssocID="{DB9D695D-21E3-4D92-9EBB-2FF6AD04C8E7}" presName="sibTrans" presStyleCnt="0"/>
      <dgm:spPr/>
    </dgm:pt>
    <dgm:pt modelId="{A936921C-0B89-40AA-AA08-429EF440607B}" type="pres">
      <dgm:prSet presAssocID="{773F76D6-22AE-470C-9145-3D751418B2B8}" presName="compNode" presStyleCnt="0"/>
      <dgm:spPr/>
    </dgm:pt>
    <dgm:pt modelId="{573A89D9-9E00-49CB-AB28-7D994F305385}" type="pres">
      <dgm:prSet presAssocID="{773F76D6-22AE-470C-9145-3D751418B2B8}" presName="bgRect" presStyleLbl="bgShp" presStyleIdx="3" presStyleCnt="5"/>
      <dgm:spPr/>
    </dgm:pt>
    <dgm:pt modelId="{C8AD06DC-C7A4-4E9C-90EC-C3E7F07BE625}" type="pres">
      <dgm:prSet presAssocID="{773F76D6-22AE-470C-9145-3D751418B2B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BDE3F6A2-D374-41BD-A041-CBADFBC03E43}" type="pres">
      <dgm:prSet presAssocID="{773F76D6-22AE-470C-9145-3D751418B2B8}" presName="spaceRect" presStyleCnt="0"/>
      <dgm:spPr/>
    </dgm:pt>
    <dgm:pt modelId="{27F6C6E4-E187-49A9-A105-1E64E3EC752B}" type="pres">
      <dgm:prSet presAssocID="{773F76D6-22AE-470C-9145-3D751418B2B8}" presName="parTx" presStyleLbl="revTx" presStyleIdx="3" presStyleCnt="5">
        <dgm:presLayoutVars>
          <dgm:chMax val="0"/>
          <dgm:chPref val="0"/>
        </dgm:presLayoutVars>
      </dgm:prSet>
      <dgm:spPr/>
    </dgm:pt>
    <dgm:pt modelId="{7FC2EDA9-A187-45F6-91CF-B489F970DD4A}" type="pres">
      <dgm:prSet presAssocID="{8B0FF757-E9E1-48C7-A443-BF6287C3A53C}" presName="sibTrans" presStyleCnt="0"/>
      <dgm:spPr/>
    </dgm:pt>
    <dgm:pt modelId="{95901416-88F6-4FA3-A83C-84229C5A73F1}" type="pres">
      <dgm:prSet presAssocID="{E60DA847-CE93-4B5B-9340-7ACB47B1919A}" presName="compNode" presStyleCnt="0"/>
      <dgm:spPr/>
    </dgm:pt>
    <dgm:pt modelId="{0D6E4E96-AE58-4270-8EF2-28C3A994DC86}" type="pres">
      <dgm:prSet presAssocID="{E60DA847-CE93-4B5B-9340-7ACB47B1919A}" presName="bgRect" presStyleLbl="bgShp" presStyleIdx="4" presStyleCnt="5"/>
      <dgm:spPr/>
    </dgm:pt>
    <dgm:pt modelId="{07871C91-0D3C-4F4B-9500-235A8D476871}" type="pres">
      <dgm:prSet presAssocID="{E60DA847-CE93-4B5B-9340-7ACB47B191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2CEE26BC-F10B-4189-9E4E-3DCF14EBC397}" type="pres">
      <dgm:prSet presAssocID="{E60DA847-CE93-4B5B-9340-7ACB47B1919A}" presName="spaceRect" presStyleCnt="0"/>
      <dgm:spPr/>
    </dgm:pt>
    <dgm:pt modelId="{1C4BC4A2-8B5F-472D-BCAF-D968F4784857}" type="pres">
      <dgm:prSet presAssocID="{E60DA847-CE93-4B5B-9340-7ACB47B1919A}" presName="parTx" presStyleLbl="revTx" presStyleIdx="4" presStyleCnt="5">
        <dgm:presLayoutVars>
          <dgm:chMax val="0"/>
          <dgm:chPref val="0"/>
        </dgm:presLayoutVars>
      </dgm:prSet>
      <dgm:spPr/>
    </dgm:pt>
  </dgm:ptLst>
  <dgm:cxnLst>
    <dgm:cxn modelId="{6B639707-6281-4F13-B59D-201B85529609}" srcId="{378FE458-420E-4747-B688-79350F256B0C}" destId="{8ECAED75-0766-4C1F-940E-F0AEBBD9D400}" srcOrd="0" destOrd="0" parTransId="{68575CA8-9900-4C8A-8041-C44AC71D0A11}" sibTransId="{11182005-616C-4526-8772-631A7BC830FB}"/>
    <dgm:cxn modelId="{DA10B62B-7F0F-48B9-A219-F6907A60BE84}" type="presOf" srcId="{8546A160-BAA5-4E57-B8B6-5C1B0AAAEE8C}" destId="{120335EB-6DCF-418C-9D7D-D7FF86ABF9EF}" srcOrd="0" destOrd="0" presId="urn:microsoft.com/office/officeart/2018/2/layout/IconVerticalSolidList"/>
    <dgm:cxn modelId="{8B2E8637-EBB3-4E23-9CDD-718DF01C95EA}" type="presOf" srcId="{773F76D6-22AE-470C-9145-3D751418B2B8}" destId="{27F6C6E4-E187-49A9-A105-1E64E3EC752B}" srcOrd="0" destOrd="0" presId="urn:microsoft.com/office/officeart/2018/2/layout/IconVerticalSolidList"/>
    <dgm:cxn modelId="{C4CE7769-6FFB-40DD-8FC0-26904E8A493F}" type="presOf" srcId="{8ECAED75-0766-4C1F-940E-F0AEBBD9D400}" destId="{86DD7F64-9134-4FF6-9B67-05DEBC73E5A8}" srcOrd="0" destOrd="0" presId="urn:microsoft.com/office/officeart/2018/2/layout/IconVerticalSolidList"/>
    <dgm:cxn modelId="{985693A7-00A0-49E7-AB72-9D726C743F11}" srcId="{378FE458-420E-4747-B688-79350F256B0C}" destId="{8546A160-BAA5-4E57-B8B6-5C1B0AAAEE8C}" srcOrd="2" destOrd="0" parTransId="{C526DDFE-6169-42A1-80BD-D0B7C32E5E70}" sibTransId="{DB9D695D-21E3-4D92-9EBB-2FF6AD04C8E7}"/>
    <dgm:cxn modelId="{D1FF0CB5-2C66-4A52-9033-99DC4C316557}" srcId="{378FE458-420E-4747-B688-79350F256B0C}" destId="{00BE0B2D-11CD-406F-A4CB-4D85942A8820}" srcOrd="1" destOrd="0" parTransId="{9F9F2E94-E45E-4206-A499-E17390179340}" sibTransId="{B9A9F0B9-21C9-48C2-B8B1-922448852956}"/>
    <dgm:cxn modelId="{67E875B5-11C7-47C9-9174-3D1ECE013A97}" srcId="{378FE458-420E-4747-B688-79350F256B0C}" destId="{773F76D6-22AE-470C-9145-3D751418B2B8}" srcOrd="3" destOrd="0" parTransId="{9A4528FA-CD71-4EAD-9A80-1AD0C6E74A75}" sibTransId="{8B0FF757-E9E1-48C7-A443-BF6287C3A53C}"/>
    <dgm:cxn modelId="{EA3B06CA-DB06-4521-8473-343D99C21B2C}" type="presOf" srcId="{00BE0B2D-11CD-406F-A4CB-4D85942A8820}" destId="{DF72857B-D2B3-4878-8FD8-A9EA27106E81}" srcOrd="0" destOrd="0" presId="urn:microsoft.com/office/officeart/2018/2/layout/IconVerticalSolidList"/>
    <dgm:cxn modelId="{A2DE01DD-BDE6-4056-8EDE-BE42AB2E6699}" type="presOf" srcId="{378FE458-420E-4747-B688-79350F256B0C}" destId="{BA26BC9C-24CB-4809-8D82-D871FDB7D64C}" srcOrd="0" destOrd="0" presId="urn:microsoft.com/office/officeart/2018/2/layout/IconVerticalSolidList"/>
    <dgm:cxn modelId="{61C337E7-6F7B-4FEF-B89B-12DADD591A88}" srcId="{378FE458-420E-4747-B688-79350F256B0C}" destId="{E60DA847-CE93-4B5B-9340-7ACB47B1919A}" srcOrd="4" destOrd="0" parTransId="{3115B337-02A6-4633-AFCD-A5CD5448AAED}" sibTransId="{7F7335BB-7397-41DD-882B-AA81A1A0D3CE}"/>
    <dgm:cxn modelId="{4B53CCE9-7AEE-421F-997A-22BA8D6D0518}" type="presOf" srcId="{E60DA847-CE93-4B5B-9340-7ACB47B1919A}" destId="{1C4BC4A2-8B5F-472D-BCAF-D968F4784857}" srcOrd="0" destOrd="0" presId="urn:microsoft.com/office/officeart/2018/2/layout/IconVerticalSolidList"/>
    <dgm:cxn modelId="{00D5B784-6029-43D3-96B5-39901899433A}" type="presParOf" srcId="{BA26BC9C-24CB-4809-8D82-D871FDB7D64C}" destId="{2A2650F7-B0DC-4B46-917C-CB2433E7C9FE}" srcOrd="0" destOrd="0" presId="urn:microsoft.com/office/officeart/2018/2/layout/IconVerticalSolidList"/>
    <dgm:cxn modelId="{DE7E7E11-1DA3-4EC7-AED6-8A534B456CDD}" type="presParOf" srcId="{2A2650F7-B0DC-4B46-917C-CB2433E7C9FE}" destId="{CEC178F7-3C87-4AFD-8FFB-71F2020CD636}" srcOrd="0" destOrd="0" presId="urn:microsoft.com/office/officeart/2018/2/layout/IconVerticalSolidList"/>
    <dgm:cxn modelId="{4E16D377-263F-43EC-880A-0BAF21B28117}" type="presParOf" srcId="{2A2650F7-B0DC-4B46-917C-CB2433E7C9FE}" destId="{0B569BDB-CCAE-4E43-981E-D6828AB0DD62}" srcOrd="1" destOrd="0" presId="urn:microsoft.com/office/officeart/2018/2/layout/IconVerticalSolidList"/>
    <dgm:cxn modelId="{6696588B-259E-4F93-8344-07A45FD4E4C4}" type="presParOf" srcId="{2A2650F7-B0DC-4B46-917C-CB2433E7C9FE}" destId="{B77043CD-6F1B-4148-AA3C-1DAD13541CFD}" srcOrd="2" destOrd="0" presId="urn:microsoft.com/office/officeart/2018/2/layout/IconVerticalSolidList"/>
    <dgm:cxn modelId="{C8AB8EEA-3A64-41D7-A6B5-D6387EB2CA8F}" type="presParOf" srcId="{2A2650F7-B0DC-4B46-917C-CB2433E7C9FE}" destId="{86DD7F64-9134-4FF6-9B67-05DEBC73E5A8}" srcOrd="3" destOrd="0" presId="urn:microsoft.com/office/officeart/2018/2/layout/IconVerticalSolidList"/>
    <dgm:cxn modelId="{79F314EF-6BB8-4139-8172-61A074D03083}" type="presParOf" srcId="{BA26BC9C-24CB-4809-8D82-D871FDB7D64C}" destId="{6BF3D9D5-B3F9-4B40-AC9C-2B6B30098CEB}" srcOrd="1" destOrd="0" presId="urn:microsoft.com/office/officeart/2018/2/layout/IconVerticalSolidList"/>
    <dgm:cxn modelId="{6345F622-F5CD-4FC4-9220-31070D9D5601}" type="presParOf" srcId="{BA26BC9C-24CB-4809-8D82-D871FDB7D64C}" destId="{8A5764B8-6BF8-4CB7-8A0E-CA028202C513}" srcOrd="2" destOrd="0" presId="urn:microsoft.com/office/officeart/2018/2/layout/IconVerticalSolidList"/>
    <dgm:cxn modelId="{46E1A8A4-099B-41D1-90DB-65D49DB79BB9}" type="presParOf" srcId="{8A5764B8-6BF8-4CB7-8A0E-CA028202C513}" destId="{0E9356A6-6E7E-4D0C-8BF8-D510AC86DFDE}" srcOrd="0" destOrd="0" presId="urn:microsoft.com/office/officeart/2018/2/layout/IconVerticalSolidList"/>
    <dgm:cxn modelId="{C98221F6-32B4-4C06-8425-B95A183B110B}" type="presParOf" srcId="{8A5764B8-6BF8-4CB7-8A0E-CA028202C513}" destId="{086D24FE-F53E-44BC-B0EE-F4D61C78F4BF}" srcOrd="1" destOrd="0" presId="urn:microsoft.com/office/officeart/2018/2/layout/IconVerticalSolidList"/>
    <dgm:cxn modelId="{5AFF5A07-6119-428F-8C44-98B5923FD9EC}" type="presParOf" srcId="{8A5764B8-6BF8-4CB7-8A0E-CA028202C513}" destId="{CA072A8B-8A4F-40F8-A7CC-DB70EF539CDF}" srcOrd="2" destOrd="0" presId="urn:microsoft.com/office/officeart/2018/2/layout/IconVerticalSolidList"/>
    <dgm:cxn modelId="{687993A8-D80A-47E8-955E-4775F3B1A4AC}" type="presParOf" srcId="{8A5764B8-6BF8-4CB7-8A0E-CA028202C513}" destId="{DF72857B-D2B3-4878-8FD8-A9EA27106E81}" srcOrd="3" destOrd="0" presId="urn:microsoft.com/office/officeart/2018/2/layout/IconVerticalSolidList"/>
    <dgm:cxn modelId="{A5BC8FA1-EF89-445F-BA16-D1CABF5DA677}" type="presParOf" srcId="{BA26BC9C-24CB-4809-8D82-D871FDB7D64C}" destId="{777F85ED-9144-4186-A901-CD53CA9214F9}" srcOrd="3" destOrd="0" presId="urn:microsoft.com/office/officeart/2018/2/layout/IconVerticalSolidList"/>
    <dgm:cxn modelId="{F1902199-57D2-4FBC-8E88-FE0DC89B7DD2}" type="presParOf" srcId="{BA26BC9C-24CB-4809-8D82-D871FDB7D64C}" destId="{337B1461-4716-4108-9FBE-C041FDD63828}" srcOrd="4" destOrd="0" presId="urn:microsoft.com/office/officeart/2018/2/layout/IconVerticalSolidList"/>
    <dgm:cxn modelId="{82F970C9-5382-467D-8099-0866153C9476}" type="presParOf" srcId="{337B1461-4716-4108-9FBE-C041FDD63828}" destId="{70FF1050-EE26-4351-8BA1-7B47B2B97C94}" srcOrd="0" destOrd="0" presId="urn:microsoft.com/office/officeart/2018/2/layout/IconVerticalSolidList"/>
    <dgm:cxn modelId="{F595E7DD-7A06-4124-8E92-293D3C4BD27D}" type="presParOf" srcId="{337B1461-4716-4108-9FBE-C041FDD63828}" destId="{60937087-17D4-4982-82E5-3513B370F503}" srcOrd="1" destOrd="0" presId="urn:microsoft.com/office/officeart/2018/2/layout/IconVerticalSolidList"/>
    <dgm:cxn modelId="{A108AB51-F7BC-482F-8D31-91C49DE78577}" type="presParOf" srcId="{337B1461-4716-4108-9FBE-C041FDD63828}" destId="{70C026EB-2054-4301-9D96-DB519891DFCB}" srcOrd="2" destOrd="0" presId="urn:microsoft.com/office/officeart/2018/2/layout/IconVerticalSolidList"/>
    <dgm:cxn modelId="{64C7B9D5-3191-4EE5-BC11-47B8B38D997F}" type="presParOf" srcId="{337B1461-4716-4108-9FBE-C041FDD63828}" destId="{120335EB-6DCF-418C-9D7D-D7FF86ABF9EF}" srcOrd="3" destOrd="0" presId="urn:microsoft.com/office/officeart/2018/2/layout/IconVerticalSolidList"/>
    <dgm:cxn modelId="{63B03E65-621D-4064-8B89-3921F48EDC21}" type="presParOf" srcId="{BA26BC9C-24CB-4809-8D82-D871FDB7D64C}" destId="{78030FEF-C22F-49C2-83CC-B2F460A67056}" srcOrd="5" destOrd="0" presId="urn:microsoft.com/office/officeart/2018/2/layout/IconVerticalSolidList"/>
    <dgm:cxn modelId="{7A939274-3680-40D9-9556-EE0EC7D673A6}" type="presParOf" srcId="{BA26BC9C-24CB-4809-8D82-D871FDB7D64C}" destId="{A936921C-0B89-40AA-AA08-429EF440607B}" srcOrd="6" destOrd="0" presId="urn:microsoft.com/office/officeart/2018/2/layout/IconVerticalSolidList"/>
    <dgm:cxn modelId="{488DC11B-B49C-4980-9740-EB8F8DE0B167}" type="presParOf" srcId="{A936921C-0B89-40AA-AA08-429EF440607B}" destId="{573A89D9-9E00-49CB-AB28-7D994F305385}" srcOrd="0" destOrd="0" presId="urn:microsoft.com/office/officeart/2018/2/layout/IconVerticalSolidList"/>
    <dgm:cxn modelId="{9150D8D0-8A92-48C2-BF58-5C276B60C6BB}" type="presParOf" srcId="{A936921C-0B89-40AA-AA08-429EF440607B}" destId="{C8AD06DC-C7A4-4E9C-90EC-C3E7F07BE625}" srcOrd="1" destOrd="0" presId="urn:microsoft.com/office/officeart/2018/2/layout/IconVerticalSolidList"/>
    <dgm:cxn modelId="{94587020-4061-4BAE-B5CF-CDA829D95645}" type="presParOf" srcId="{A936921C-0B89-40AA-AA08-429EF440607B}" destId="{BDE3F6A2-D374-41BD-A041-CBADFBC03E43}" srcOrd="2" destOrd="0" presId="urn:microsoft.com/office/officeart/2018/2/layout/IconVerticalSolidList"/>
    <dgm:cxn modelId="{340BF7F4-83B3-4DD6-8E85-A455AD26E285}" type="presParOf" srcId="{A936921C-0B89-40AA-AA08-429EF440607B}" destId="{27F6C6E4-E187-49A9-A105-1E64E3EC752B}" srcOrd="3" destOrd="0" presId="urn:microsoft.com/office/officeart/2018/2/layout/IconVerticalSolidList"/>
    <dgm:cxn modelId="{E31213F0-0A8E-4A56-A9CA-1CB9470FE334}" type="presParOf" srcId="{BA26BC9C-24CB-4809-8D82-D871FDB7D64C}" destId="{7FC2EDA9-A187-45F6-91CF-B489F970DD4A}" srcOrd="7" destOrd="0" presId="urn:microsoft.com/office/officeart/2018/2/layout/IconVerticalSolidList"/>
    <dgm:cxn modelId="{FF704A24-55EE-4F96-B6AC-15B41C9D1646}" type="presParOf" srcId="{BA26BC9C-24CB-4809-8D82-D871FDB7D64C}" destId="{95901416-88F6-4FA3-A83C-84229C5A73F1}" srcOrd="8" destOrd="0" presId="urn:microsoft.com/office/officeart/2018/2/layout/IconVerticalSolidList"/>
    <dgm:cxn modelId="{46989C8B-AE7D-45A9-A47D-D183AFFF7153}" type="presParOf" srcId="{95901416-88F6-4FA3-A83C-84229C5A73F1}" destId="{0D6E4E96-AE58-4270-8EF2-28C3A994DC86}" srcOrd="0" destOrd="0" presId="urn:microsoft.com/office/officeart/2018/2/layout/IconVerticalSolidList"/>
    <dgm:cxn modelId="{C63F4405-1707-4B55-85FC-A231CF64EF9A}" type="presParOf" srcId="{95901416-88F6-4FA3-A83C-84229C5A73F1}" destId="{07871C91-0D3C-4F4B-9500-235A8D476871}" srcOrd="1" destOrd="0" presId="urn:microsoft.com/office/officeart/2018/2/layout/IconVerticalSolidList"/>
    <dgm:cxn modelId="{F5A918D2-C370-4EA3-9E0C-4C816EC29C4A}" type="presParOf" srcId="{95901416-88F6-4FA3-A83C-84229C5A73F1}" destId="{2CEE26BC-F10B-4189-9E4E-3DCF14EBC397}" srcOrd="2" destOrd="0" presId="urn:microsoft.com/office/officeart/2018/2/layout/IconVerticalSolidList"/>
    <dgm:cxn modelId="{3398A1E2-1855-4066-847C-10BDE7DCFF1C}" type="presParOf" srcId="{95901416-88F6-4FA3-A83C-84229C5A73F1}" destId="{1C4BC4A2-8B5F-472D-BCAF-D968F47848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7AEF7-555C-4BA2-95F0-987B8DFA4F3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D0376-B32C-4C4B-8022-0FC16E3DE00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02006-49CC-4426-ABFB-88E7491C49F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I</a:t>
          </a:r>
          <a:r>
            <a:rPr lang="en-US" sz="2500" b="0" i="0" kern="1200"/>
            <a:t>mportant component of a company's customer retention tactics</a:t>
          </a:r>
          <a:endParaRPr lang="en-US" sz="2500" kern="1200"/>
        </a:p>
      </dsp:txBody>
      <dsp:txXfrm>
        <a:off x="1435590" y="531"/>
        <a:ext cx="9080009" cy="1242935"/>
      </dsp:txXfrm>
    </dsp:sp>
    <dsp:sp modelId="{7A20E4C4-65D4-437B-B60A-2398441DD1E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EDF12-9EB4-4D72-A359-BC9568AEEE0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A4E003-FF33-43D9-88CA-2BBBB4FD113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Combining cluster modeling and churn research to better understand various client categories</a:t>
          </a:r>
          <a:endParaRPr lang="en-US" sz="2500" kern="1200"/>
        </a:p>
      </dsp:txBody>
      <dsp:txXfrm>
        <a:off x="1435590" y="1554201"/>
        <a:ext cx="9080009" cy="1242935"/>
      </dsp:txXfrm>
    </dsp:sp>
    <dsp:sp modelId="{CBE7E169-D9FD-4680-9DAD-CF074F4EBDDA}">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0C45D-BE2E-4A34-9B47-D4E454F3D89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F935F-6518-4B4C-B45C-F9F34972A84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Identify distinct groups of customers based on their characteristics and behaviors</a:t>
          </a:r>
          <a:endParaRPr lang="en-US" sz="2500" kern="120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178F7-3C87-4AFD-8FFB-71F2020CD636}">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69BDB-CCAE-4E43-981E-D6828AB0DD6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D7F64-9134-4FF6-9B67-05DEBC73E5A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Customer Segmentation: D</a:t>
          </a:r>
          <a:r>
            <a:rPr lang="en-US" sz="1800" b="0" i="0" kern="1200"/>
            <a:t>ivide consumers into groups based on shared features - distinct tastes, habits, and demands by evaluating the clusters</a:t>
          </a:r>
          <a:endParaRPr lang="en-US" sz="1800" kern="1200"/>
        </a:p>
      </dsp:txBody>
      <dsp:txXfrm>
        <a:off x="836323" y="3399"/>
        <a:ext cx="9679276" cy="724089"/>
      </dsp:txXfrm>
    </dsp:sp>
    <dsp:sp modelId="{0E9356A6-6E7E-4D0C-8BF8-D510AC86DFDE}">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D24FE-F53E-44BC-B0EE-F4D61C78F4BF}">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72857B-D2B3-4878-8FD8-A9EA27106E81}">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0" i="0" kern="1200"/>
            <a:t>Churn Patterns: Each cluster reveals patterns and trends unique to each client category</a:t>
          </a:r>
          <a:endParaRPr lang="en-US" sz="1800" kern="1200"/>
        </a:p>
      </dsp:txBody>
      <dsp:txXfrm>
        <a:off x="836323" y="908511"/>
        <a:ext cx="9679276" cy="724089"/>
      </dsp:txXfrm>
    </dsp:sp>
    <dsp:sp modelId="{70FF1050-EE26-4351-8BA1-7B47B2B97C94}">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37087-17D4-4982-82E5-3513B370F503}">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0335EB-6DCF-418C-9D7D-D7FF86ABF9E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Churn Drivers: </a:t>
          </a:r>
          <a:r>
            <a:rPr lang="en-US" sz="1800" b="0" i="0" kern="1200"/>
            <a:t>uncover elements that lead to churn </a:t>
          </a:r>
          <a:endParaRPr lang="en-US" sz="1800" kern="1200"/>
        </a:p>
      </dsp:txBody>
      <dsp:txXfrm>
        <a:off x="836323" y="1813624"/>
        <a:ext cx="9679276" cy="724089"/>
      </dsp:txXfrm>
    </dsp:sp>
    <dsp:sp modelId="{573A89D9-9E00-49CB-AB28-7D994F305385}">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D06DC-C7A4-4E9C-90EC-C3E7F07BE625}">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6C6E4-E187-49A9-A105-1E64E3EC752B}">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To tailor retension Strategies</a:t>
          </a:r>
        </a:p>
      </dsp:txBody>
      <dsp:txXfrm>
        <a:off x="836323" y="2718736"/>
        <a:ext cx="9679276" cy="724089"/>
      </dsp:txXfrm>
    </dsp:sp>
    <dsp:sp modelId="{0D6E4E96-AE58-4270-8EF2-28C3A994DC86}">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71C91-0D3C-4F4B-9500-235A8D476871}">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4BC4A2-8B5F-472D-BCAF-D968F4784857}">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Customer Lifetime value</a:t>
          </a:r>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FC669-C805-2F4F-B54F-1222094099F8}" type="datetimeFigureOut">
              <a:rPr lang="en-US" smtClean="0"/>
              <a:t>12/25/23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E6C2A-FBD5-AF43-ADC3-F90272B280D9}" type="slidenum">
              <a:rPr lang="en-US" smtClean="0"/>
              <a:t>‹#›</a:t>
            </a:fld>
            <a:endParaRPr lang="en-US"/>
          </a:p>
        </p:txBody>
      </p:sp>
    </p:spTree>
    <p:extLst>
      <p:ext uri="{BB962C8B-B14F-4D97-AF65-F5344CB8AC3E}">
        <p14:creationId xmlns:p14="http://schemas.microsoft.com/office/powerpoint/2010/main" val="159540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fa876fcfd_0_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9fa876fcfd_0_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a05e18de4f_0_107: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a05e18de4f_0_10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E6C2A-FBD5-AF43-ADC3-F90272B280D9}" type="slidenum">
              <a:rPr lang="en-US" smtClean="0"/>
              <a:t>13</a:t>
            </a:fld>
            <a:endParaRPr lang="en-US"/>
          </a:p>
        </p:txBody>
      </p:sp>
    </p:spTree>
    <p:extLst>
      <p:ext uri="{BB962C8B-B14F-4D97-AF65-F5344CB8AC3E}">
        <p14:creationId xmlns:p14="http://schemas.microsoft.com/office/powerpoint/2010/main" val="402644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E5C1-723D-2C78-42D3-587455240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AD57DE-AD50-5CBA-9ADD-51CAEEBD40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15E4F-8E4C-0D00-32FC-EBC70526053A}"/>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47A4F3AC-FEC9-CC40-5E34-CB46CEDCB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49B4A-1A82-A7A7-AB2A-B7B2F402B0CB}"/>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230467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8C5C-7588-420D-7440-29E2F9A896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9E501C-B9D9-76FE-6249-9C8837F376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292E8-8A8B-6ABF-B99E-5FC04EB0C523}"/>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D7B26510-084D-98A7-2798-E1F8D4BDF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4B013-A34E-01EE-59FD-B45C1C0AD47B}"/>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4257580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A8C66-3B46-106C-7167-C64984BC3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A6B9F7-C783-3513-52BE-C70815C482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CEFD9-6A1D-6247-F99B-6B5F69CAE587}"/>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9169B3D9-9590-4B46-D097-0CAA43DB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F7296-A748-5488-D1B9-8602DDF022E5}"/>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48318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DADD-A910-8F04-FE43-E07A1DD046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CF20E-827F-4C5A-AD58-FC26D5434E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558B7-8B3F-CACC-B1C2-9899AD6E4F4C}"/>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E7ED4610-C412-9B9D-4493-4A62F3E86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BB8C2-57A5-F7AE-8960-59248CADEB45}"/>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11288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0A59-9725-3358-4BAB-4114B6D1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F78658-3099-23A0-30CC-6253CE281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1E8A31-B716-A8BB-BC53-76B201137830}"/>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DB253319-C560-FE19-EAB0-83D498A09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FB05E-9091-C5DF-E283-C8D276BB0431}"/>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194879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78AA-EEA4-B91D-0D8B-8728D2479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E7EC-4476-8490-48E8-B7187C72A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605874-B7F8-446F-FBF2-B813A199B7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217707-FABF-B382-8033-F49AFB88C3E7}"/>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6" name="Footer Placeholder 5">
            <a:extLst>
              <a:ext uri="{FF2B5EF4-FFF2-40B4-BE49-F238E27FC236}">
                <a16:creationId xmlns:a16="http://schemas.microsoft.com/office/drawing/2014/main" id="{9D33787D-6DC9-0CD0-67EE-52F76438A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E17D4-BB2E-7174-0C5F-02A7FC9CB806}"/>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94819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D97B-7580-DB95-52F1-0C45B132A0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8FA2C9-9CD6-9B14-A814-99E1696B6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D58EF6-6D43-2A2F-2E3E-0F2962B11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1D0782-E406-8878-FB28-B12A16279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C94DA-CCF2-F9F5-245A-94E7E7F504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C8FEA4-7CC7-1446-3D6A-A2C8EC69CEC4}"/>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8" name="Footer Placeholder 7">
            <a:extLst>
              <a:ext uri="{FF2B5EF4-FFF2-40B4-BE49-F238E27FC236}">
                <a16:creationId xmlns:a16="http://schemas.microsoft.com/office/drawing/2014/main" id="{985A179A-1E35-81A4-B7B8-00B5C52067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FC19D3-5E45-BD40-5ECC-87FE0BAC8686}"/>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401566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DF71-ECBE-710F-D971-AE794D9C8C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1E621A-F445-D002-F36C-1FA3D175ED52}"/>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4" name="Footer Placeholder 3">
            <a:extLst>
              <a:ext uri="{FF2B5EF4-FFF2-40B4-BE49-F238E27FC236}">
                <a16:creationId xmlns:a16="http://schemas.microsoft.com/office/drawing/2014/main" id="{0722FCB1-2429-00BE-F748-3B63BCB03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D8C8B4-D2D1-910A-2DA6-0B140970BED3}"/>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21332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3325A9-FDA8-8385-0905-23A74B854421}"/>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3" name="Footer Placeholder 2">
            <a:extLst>
              <a:ext uri="{FF2B5EF4-FFF2-40B4-BE49-F238E27FC236}">
                <a16:creationId xmlns:a16="http://schemas.microsoft.com/office/drawing/2014/main" id="{7F69D841-D130-24FB-B519-C0EBB4E44F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491681-37FE-066D-2F6E-54524CE8435E}"/>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224641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0E20-3276-3112-E159-3902B9C14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EAE43E-DBCB-F0A6-188A-65D4BD997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11F3B-6335-92B5-680A-6E8C9C4E1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D5E47-439A-86A0-1936-87577AB9AC9F}"/>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6" name="Footer Placeholder 5">
            <a:extLst>
              <a:ext uri="{FF2B5EF4-FFF2-40B4-BE49-F238E27FC236}">
                <a16:creationId xmlns:a16="http://schemas.microsoft.com/office/drawing/2014/main" id="{7880B4E4-A4DD-3DF0-6E5D-6F211C696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6C13E-FE00-7D46-3AFE-59A6139952A2}"/>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331923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EFD0-D80C-9BA4-1214-AE8689023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242AED-1662-4EDC-A3CB-7A60CC52E5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E61CFE-278C-C8EF-DE30-7FE937A3A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723886-47C9-4C2E-2D05-07731B7111CB}"/>
              </a:ext>
            </a:extLst>
          </p:cNvPr>
          <p:cNvSpPr>
            <a:spLocks noGrp="1"/>
          </p:cNvSpPr>
          <p:nvPr>
            <p:ph type="dt" sz="half" idx="10"/>
          </p:nvPr>
        </p:nvSpPr>
        <p:spPr/>
        <p:txBody>
          <a:bodyPr/>
          <a:lstStyle/>
          <a:p>
            <a:fld id="{BB29EA5E-7C9B-504F-970F-88A94AD1E272}" type="datetimeFigureOut">
              <a:rPr lang="en-US" smtClean="0"/>
              <a:t>12/25/23</a:t>
            </a:fld>
            <a:endParaRPr lang="en-US"/>
          </a:p>
        </p:txBody>
      </p:sp>
      <p:sp>
        <p:nvSpPr>
          <p:cNvPr id="6" name="Footer Placeholder 5">
            <a:extLst>
              <a:ext uri="{FF2B5EF4-FFF2-40B4-BE49-F238E27FC236}">
                <a16:creationId xmlns:a16="http://schemas.microsoft.com/office/drawing/2014/main" id="{C73E9398-5C29-A203-33C3-D557257380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28C04-BAA9-F94E-4B90-F3A5D2D60BAD}"/>
              </a:ext>
            </a:extLst>
          </p:cNvPr>
          <p:cNvSpPr>
            <a:spLocks noGrp="1"/>
          </p:cNvSpPr>
          <p:nvPr>
            <p:ph type="sldNum" sz="quarter" idx="12"/>
          </p:nvPr>
        </p:nvSpPr>
        <p:spPr/>
        <p:txBody>
          <a:bodyPr/>
          <a:lstStyle/>
          <a:p>
            <a:fld id="{ECC8D36F-C514-0346-AF33-4AE327F192D0}" type="slidenum">
              <a:rPr lang="en-US" smtClean="0"/>
              <a:t>‹#›</a:t>
            </a:fld>
            <a:endParaRPr lang="en-US"/>
          </a:p>
        </p:txBody>
      </p:sp>
    </p:spTree>
    <p:extLst>
      <p:ext uri="{BB962C8B-B14F-4D97-AF65-F5344CB8AC3E}">
        <p14:creationId xmlns:p14="http://schemas.microsoft.com/office/powerpoint/2010/main" val="9744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CB60E-CCAE-2208-C704-562BC100B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9C052B-DD67-2F96-4A11-D052400CA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88DEE-7D6D-5054-3389-4C1E3ED08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9EA5E-7C9B-504F-970F-88A94AD1E272}" type="datetimeFigureOut">
              <a:rPr lang="en-US" smtClean="0"/>
              <a:t>12/25/23</a:t>
            </a:fld>
            <a:endParaRPr lang="en-US"/>
          </a:p>
        </p:txBody>
      </p:sp>
      <p:sp>
        <p:nvSpPr>
          <p:cNvPr id="5" name="Footer Placeholder 4">
            <a:extLst>
              <a:ext uri="{FF2B5EF4-FFF2-40B4-BE49-F238E27FC236}">
                <a16:creationId xmlns:a16="http://schemas.microsoft.com/office/drawing/2014/main" id="{21BF9D0D-454A-19CC-AB42-C12E80FAD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4818CB-4777-1564-B1F0-E3AC2B332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8D36F-C514-0346-AF33-4AE327F192D0}" type="slidenum">
              <a:rPr lang="en-US" smtClean="0"/>
              <a:t>‹#›</a:t>
            </a:fld>
            <a:endParaRPr lang="en-US"/>
          </a:p>
        </p:txBody>
      </p:sp>
    </p:spTree>
    <p:extLst>
      <p:ext uri="{BB962C8B-B14F-4D97-AF65-F5344CB8AC3E}">
        <p14:creationId xmlns:p14="http://schemas.microsoft.com/office/powerpoint/2010/main" val="287739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safrin03/predictive-analytics-for-customer-churn-dataset?select=test.csv"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3D Hologram from iPad">
            <a:extLst>
              <a:ext uri="{FF2B5EF4-FFF2-40B4-BE49-F238E27FC236}">
                <a16:creationId xmlns:a16="http://schemas.microsoft.com/office/drawing/2014/main" id="{8D0668A6-D575-CD8C-B79F-87DDA7853CA3}"/>
              </a:ext>
            </a:extLst>
          </p:cNvPr>
          <p:cNvPicPr>
            <a:picLocks noChangeAspect="1"/>
          </p:cNvPicPr>
          <p:nvPr/>
        </p:nvPicPr>
        <p:blipFill rotWithShape="1">
          <a:blip r:embed="rId2"/>
          <a:srcRect t="7625" b="8106"/>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BF902EA-7373-EBE1-E2B0-5CB97B84493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latin typeface="Arial"/>
                <a:ea typeface="Arial"/>
                <a:cs typeface="Arial"/>
                <a:sym typeface="Arial"/>
              </a:rPr>
              <a:t>Churn Analysis and Segmentation Subscription Services</a:t>
            </a:r>
            <a:br>
              <a:rPr lang="en-US" sz="5200" b="0" i="0" u="none" strike="noStrike" cap="none" dirty="0">
                <a:solidFill>
                  <a:srgbClr val="FFFFFF"/>
                </a:solidFill>
                <a:latin typeface="Arial"/>
                <a:ea typeface="Arial"/>
                <a:cs typeface="Arial"/>
                <a:sym typeface="Arial"/>
              </a:rPr>
            </a:br>
            <a:endParaRPr lang="en-US" sz="5200" dirty="0">
              <a:solidFill>
                <a:srgbClr val="FFFFFF"/>
              </a:solidFill>
            </a:endParaRPr>
          </a:p>
        </p:txBody>
      </p:sp>
    </p:spTree>
    <p:extLst>
      <p:ext uri="{BB962C8B-B14F-4D97-AF65-F5344CB8AC3E}">
        <p14:creationId xmlns:p14="http://schemas.microsoft.com/office/powerpoint/2010/main" val="389740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ACA19-E8BF-1591-FC6B-D423D9E16D5D}"/>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b="1" i="0" u="none" strike="noStrike" cap="none" dirty="0">
                <a:latin typeface="Times New Roman" panose="02020603050405020304" pitchFamily="18" charset="0"/>
                <a:cs typeface="Times New Roman" panose="02020603050405020304" pitchFamily="18" charset="0"/>
                <a:sym typeface="Georgia"/>
              </a:rPr>
              <a:t>Dataset Statistics</a:t>
            </a:r>
            <a:endParaRPr lang="en-US" sz="37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person with histograms&#10;&#10;Description automatically generated">
            <a:extLst>
              <a:ext uri="{FF2B5EF4-FFF2-40B4-BE49-F238E27FC236}">
                <a16:creationId xmlns:a16="http://schemas.microsoft.com/office/drawing/2014/main" id="{A46C9844-E6ED-3C69-8176-3310B07EB2DD}"/>
              </a:ext>
            </a:extLst>
          </p:cNvPr>
          <p:cNvPicPr>
            <a:picLocks noChangeAspect="1"/>
          </p:cNvPicPr>
          <p:nvPr/>
        </p:nvPicPr>
        <p:blipFill>
          <a:blip r:embed="rId2"/>
          <a:stretch>
            <a:fillRect/>
          </a:stretch>
        </p:blipFill>
        <p:spPr>
          <a:xfrm>
            <a:off x="4054251" y="978789"/>
            <a:ext cx="3703320" cy="2333091"/>
          </a:xfrm>
          <a:prstGeom prst="rect">
            <a:avLst/>
          </a:prstGeom>
        </p:spPr>
      </p:pic>
      <p:pic>
        <p:nvPicPr>
          <p:cNvPr id="5" name="Content Placeholder 4" descr="A graph showing the number of hours per week&#10;&#10;Description automatically generated">
            <a:extLst>
              <a:ext uri="{FF2B5EF4-FFF2-40B4-BE49-F238E27FC236}">
                <a16:creationId xmlns:a16="http://schemas.microsoft.com/office/drawing/2014/main" id="{129377DD-2952-39EA-DE38-F8C98549B43D}"/>
              </a:ext>
            </a:extLst>
          </p:cNvPr>
          <p:cNvPicPr>
            <a:picLocks noGrp="1" noChangeAspect="1"/>
          </p:cNvPicPr>
          <p:nvPr>
            <p:ph idx="1"/>
          </p:nvPr>
        </p:nvPicPr>
        <p:blipFill>
          <a:blip r:embed="rId3"/>
          <a:stretch>
            <a:fillRect/>
          </a:stretch>
        </p:blipFill>
        <p:spPr>
          <a:xfrm>
            <a:off x="7927572" y="988047"/>
            <a:ext cx="3703320" cy="2314575"/>
          </a:xfrm>
          <a:prstGeom prst="rect">
            <a:avLst/>
          </a:prstGeom>
        </p:spPr>
      </p:pic>
      <p:pic>
        <p:nvPicPr>
          <p:cNvPr id="7" name="Picture 6" descr="A graph of parental control&#10;&#10;Description automatically generated">
            <a:extLst>
              <a:ext uri="{FF2B5EF4-FFF2-40B4-BE49-F238E27FC236}">
                <a16:creationId xmlns:a16="http://schemas.microsoft.com/office/drawing/2014/main" id="{71AA7FF8-4B05-CA33-9D8F-4D0F2A9E7AE0}"/>
              </a:ext>
            </a:extLst>
          </p:cNvPr>
          <p:cNvPicPr>
            <a:picLocks noChangeAspect="1"/>
          </p:cNvPicPr>
          <p:nvPr/>
        </p:nvPicPr>
        <p:blipFill>
          <a:blip r:embed="rId4"/>
          <a:stretch>
            <a:fillRect/>
          </a:stretch>
        </p:blipFill>
        <p:spPr>
          <a:xfrm>
            <a:off x="4054251" y="3706592"/>
            <a:ext cx="3703320" cy="2240508"/>
          </a:xfrm>
          <a:prstGeom prst="rect">
            <a:avLst/>
          </a:prstGeom>
        </p:spPr>
      </p:pic>
      <p:pic>
        <p:nvPicPr>
          <p:cNvPr id="9" name="Picture 8" descr="A graph showing different colored squares&#10;&#10;Description automatically generated">
            <a:extLst>
              <a:ext uri="{FF2B5EF4-FFF2-40B4-BE49-F238E27FC236}">
                <a16:creationId xmlns:a16="http://schemas.microsoft.com/office/drawing/2014/main" id="{36C269E9-A321-8B38-7DE0-7CF2D4041BD8}"/>
              </a:ext>
            </a:extLst>
          </p:cNvPr>
          <p:cNvPicPr>
            <a:picLocks noChangeAspect="1"/>
          </p:cNvPicPr>
          <p:nvPr/>
        </p:nvPicPr>
        <p:blipFill>
          <a:blip r:embed="rId5"/>
          <a:stretch>
            <a:fillRect/>
          </a:stretch>
        </p:blipFill>
        <p:spPr>
          <a:xfrm>
            <a:off x="7932998" y="3803803"/>
            <a:ext cx="3703320" cy="2046084"/>
          </a:xfrm>
          <a:prstGeom prst="rect">
            <a:avLst/>
          </a:prstGeom>
        </p:spPr>
      </p:pic>
    </p:spTree>
    <p:extLst>
      <p:ext uri="{BB962C8B-B14F-4D97-AF65-F5344CB8AC3E}">
        <p14:creationId xmlns:p14="http://schemas.microsoft.com/office/powerpoint/2010/main" val="3516311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B45A-D78F-6D2D-3961-4CB0116AE030}"/>
              </a:ext>
            </a:extLst>
          </p:cNvPr>
          <p:cNvSpPr>
            <a:spLocks noGrp="1"/>
          </p:cNvSpPr>
          <p:nvPr>
            <p:ph type="title"/>
          </p:nvPr>
        </p:nvSpPr>
        <p:spPr/>
        <p:txBody>
          <a:bodyPr/>
          <a:lstStyle/>
          <a:p>
            <a:r>
              <a:rPr lang="en-US" sz="4400" b="0" i="0" u="none" strike="noStrike" cap="none" dirty="0">
                <a:solidFill>
                  <a:srgbClr val="005BBB"/>
                </a:solidFill>
                <a:latin typeface="Georgia"/>
                <a:ea typeface="Georgia"/>
                <a:cs typeface="Georgia"/>
                <a:sym typeface="Georgia"/>
              </a:rPr>
              <a:t>Dataset Statistics</a:t>
            </a:r>
            <a:endParaRPr lang="en-US" dirty="0"/>
          </a:p>
        </p:txBody>
      </p:sp>
      <p:pic>
        <p:nvPicPr>
          <p:cNvPr id="5" name="Content Placeholder 4" descr="A diagram of a graph&#10;&#10;Description automatically generated with medium confidence">
            <a:extLst>
              <a:ext uri="{FF2B5EF4-FFF2-40B4-BE49-F238E27FC236}">
                <a16:creationId xmlns:a16="http://schemas.microsoft.com/office/drawing/2014/main" id="{D4C36708-C23F-90FC-4E9F-20A5903D705B}"/>
              </a:ext>
            </a:extLst>
          </p:cNvPr>
          <p:cNvPicPr>
            <a:picLocks noGrp="1" noChangeAspect="1"/>
          </p:cNvPicPr>
          <p:nvPr>
            <p:ph idx="1"/>
          </p:nvPr>
        </p:nvPicPr>
        <p:blipFill>
          <a:blip r:embed="rId2"/>
          <a:stretch>
            <a:fillRect/>
          </a:stretch>
        </p:blipFill>
        <p:spPr>
          <a:xfrm>
            <a:off x="0" y="2181402"/>
            <a:ext cx="4398688" cy="2495195"/>
          </a:xfrm>
        </p:spPr>
      </p:pic>
      <p:pic>
        <p:nvPicPr>
          <p:cNvPr id="7" name="Picture 6" descr="A graph showing a diagram&#10;&#10;Description automatically generated with medium confidence">
            <a:extLst>
              <a:ext uri="{FF2B5EF4-FFF2-40B4-BE49-F238E27FC236}">
                <a16:creationId xmlns:a16="http://schemas.microsoft.com/office/drawing/2014/main" id="{CBE29B2B-281E-A112-5C34-F3D5DF87D095}"/>
              </a:ext>
            </a:extLst>
          </p:cNvPr>
          <p:cNvPicPr>
            <a:picLocks noChangeAspect="1"/>
          </p:cNvPicPr>
          <p:nvPr/>
        </p:nvPicPr>
        <p:blipFill>
          <a:blip r:embed="rId3"/>
          <a:stretch>
            <a:fillRect/>
          </a:stretch>
        </p:blipFill>
        <p:spPr>
          <a:xfrm>
            <a:off x="3925344" y="2181402"/>
            <a:ext cx="4341312" cy="2475814"/>
          </a:xfrm>
          <a:prstGeom prst="rect">
            <a:avLst/>
          </a:prstGeom>
        </p:spPr>
      </p:pic>
      <p:pic>
        <p:nvPicPr>
          <p:cNvPr id="9" name="Picture 8" descr="A graph showing a number of accounts&#10;&#10;Description automatically generated with medium confidence">
            <a:extLst>
              <a:ext uri="{FF2B5EF4-FFF2-40B4-BE49-F238E27FC236}">
                <a16:creationId xmlns:a16="http://schemas.microsoft.com/office/drawing/2014/main" id="{6C965799-9C80-4354-6E8F-6EFB2CB9E17B}"/>
              </a:ext>
            </a:extLst>
          </p:cNvPr>
          <p:cNvPicPr>
            <a:picLocks noChangeAspect="1"/>
          </p:cNvPicPr>
          <p:nvPr/>
        </p:nvPicPr>
        <p:blipFill>
          <a:blip r:embed="rId4"/>
          <a:stretch>
            <a:fillRect/>
          </a:stretch>
        </p:blipFill>
        <p:spPr>
          <a:xfrm>
            <a:off x="8000979" y="2173615"/>
            <a:ext cx="4191021" cy="2478024"/>
          </a:xfrm>
          <a:prstGeom prst="rect">
            <a:avLst/>
          </a:prstGeom>
        </p:spPr>
      </p:pic>
    </p:spTree>
    <p:extLst>
      <p:ext uri="{BB962C8B-B14F-4D97-AF65-F5344CB8AC3E}">
        <p14:creationId xmlns:p14="http://schemas.microsoft.com/office/powerpoint/2010/main" val="30776542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145B-0679-ACF4-4F3C-4388EF4C2367}"/>
              </a:ext>
            </a:extLst>
          </p:cNvPr>
          <p:cNvSpPr>
            <a:spLocks noGrp="1"/>
          </p:cNvSpPr>
          <p:nvPr>
            <p:ph type="title"/>
          </p:nvPr>
        </p:nvSpPr>
        <p:spPr/>
        <p:txBody>
          <a:bodyPr/>
          <a:lstStyle/>
          <a:p>
            <a:r>
              <a:rPr lang="en-US" sz="4400" b="0" i="0" u="none" strike="noStrike" cap="none" dirty="0">
                <a:solidFill>
                  <a:srgbClr val="005BBB"/>
                </a:solidFill>
                <a:latin typeface="Georgia"/>
                <a:ea typeface="Georgia"/>
                <a:cs typeface="Georgia"/>
                <a:sym typeface="Georgia"/>
              </a:rPr>
              <a:t>Dataset Statistics</a:t>
            </a:r>
            <a:endParaRPr lang="en-US" dirty="0"/>
          </a:p>
        </p:txBody>
      </p:sp>
      <p:pic>
        <p:nvPicPr>
          <p:cNvPr id="5" name="Content Placeholder 4" descr="A graph showing a graph of charge&#10;&#10;Description automatically generated with medium confidence">
            <a:extLst>
              <a:ext uri="{FF2B5EF4-FFF2-40B4-BE49-F238E27FC236}">
                <a16:creationId xmlns:a16="http://schemas.microsoft.com/office/drawing/2014/main" id="{2177CA97-B77B-718E-931A-62D0EA212D83}"/>
              </a:ext>
            </a:extLst>
          </p:cNvPr>
          <p:cNvPicPr>
            <a:picLocks noGrp="1" noChangeAspect="1"/>
          </p:cNvPicPr>
          <p:nvPr>
            <p:ph idx="1"/>
          </p:nvPr>
        </p:nvPicPr>
        <p:blipFill>
          <a:blip r:embed="rId2"/>
          <a:stretch>
            <a:fillRect/>
          </a:stretch>
        </p:blipFill>
        <p:spPr>
          <a:xfrm>
            <a:off x="445650" y="1769869"/>
            <a:ext cx="5196557" cy="3181272"/>
          </a:xfrm>
        </p:spPr>
      </p:pic>
      <p:pic>
        <p:nvPicPr>
          <p:cNvPr id="7" name="Picture 6" descr="A graph showing a line of charge&#10;&#10;Description automatically generated">
            <a:extLst>
              <a:ext uri="{FF2B5EF4-FFF2-40B4-BE49-F238E27FC236}">
                <a16:creationId xmlns:a16="http://schemas.microsoft.com/office/drawing/2014/main" id="{40029D08-F6BA-72AC-AB5B-8F2F4C3C2CEB}"/>
              </a:ext>
            </a:extLst>
          </p:cNvPr>
          <p:cNvPicPr>
            <a:picLocks noChangeAspect="1"/>
          </p:cNvPicPr>
          <p:nvPr/>
        </p:nvPicPr>
        <p:blipFill>
          <a:blip r:embed="rId3"/>
          <a:stretch>
            <a:fillRect/>
          </a:stretch>
        </p:blipFill>
        <p:spPr>
          <a:xfrm>
            <a:off x="5805176" y="1964512"/>
            <a:ext cx="4715070" cy="2791986"/>
          </a:xfrm>
          <a:prstGeom prst="rect">
            <a:avLst/>
          </a:prstGeom>
        </p:spPr>
      </p:pic>
    </p:spTree>
    <p:extLst>
      <p:ext uri="{BB962C8B-B14F-4D97-AF65-F5344CB8AC3E}">
        <p14:creationId xmlns:p14="http://schemas.microsoft.com/office/powerpoint/2010/main" val="661300770"/>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81BF39-86A0-4054-0FFD-36197D32D277}"/>
              </a:ext>
            </a:extLst>
          </p:cNvPr>
          <p:cNvPicPr>
            <a:picLocks noChangeAspect="1"/>
          </p:cNvPicPr>
          <p:nvPr/>
        </p:nvPicPr>
        <p:blipFill>
          <a:blip r:embed="rId3"/>
          <a:stretch>
            <a:fillRect/>
          </a:stretch>
        </p:blipFill>
        <p:spPr>
          <a:xfrm>
            <a:off x="1585016" y="643467"/>
            <a:ext cx="9021968" cy="5571066"/>
          </a:xfrm>
          <a:prstGeom prst="rect">
            <a:avLst/>
          </a:prstGeom>
        </p:spPr>
      </p:pic>
    </p:spTree>
    <p:extLst>
      <p:ext uri="{BB962C8B-B14F-4D97-AF65-F5344CB8AC3E}">
        <p14:creationId xmlns:p14="http://schemas.microsoft.com/office/powerpoint/2010/main" val="398369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7778-AE64-DDE6-BBF4-1DC12BC391B3}"/>
              </a:ext>
            </a:extLst>
          </p:cNvPr>
          <p:cNvSpPr>
            <a:spLocks noGrp="1"/>
          </p:cNvSpPr>
          <p:nvPr>
            <p:ph type="title"/>
          </p:nvPr>
        </p:nvSpPr>
        <p:spPr/>
        <p:txBody>
          <a:bodyPr/>
          <a:lstStyle/>
          <a:p>
            <a:r>
              <a:rPr lang="en-US" dirty="0">
                <a:solidFill>
                  <a:srgbClr val="005BBB"/>
                </a:solidFill>
                <a:latin typeface="Georgia"/>
                <a:ea typeface="Georgia"/>
                <a:cs typeface="Georgia"/>
                <a:sym typeface="Georgia"/>
              </a:rPr>
              <a:t>Data</a:t>
            </a:r>
            <a:r>
              <a:rPr lang="en-US" sz="4400" b="0" i="0" u="none" strike="noStrike" cap="none" dirty="0">
                <a:solidFill>
                  <a:srgbClr val="005BBB"/>
                </a:solidFill>
                <a:latin typeface="Georgia"/>
                <a:ea typeface="Georgia"/>
                <a:cs typeface="Georgia"/>
                <a:sym typeface="Georgia"/>
              </a:rPr>
              <a:t> Preprocessing</a:t>
            </a:r>
            <a:endParaRPr lang="en-US" dirty="0"/>
          </a:p>
        </p:txBody>
      </p:sp>
      <p:pic>
        <p:nvPicPr>
          <p:cNvPr id="4" name="Picture 2">
            <a:extLst>
              <a:ext uri="{FF2B5EF4-FFF2-40B4-BE49-F238E27FC236}">
                <a16:creationId xmlns:a16="http://schemas.microsoft.com/office/drawing/2014/main" id="{F2272884-D8B5-5651-8A31-40AE2220C9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1056" y="1690688"/>
            <a:ext cx="518335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2EEC84B-1EEF-6247-698E-B3FEFCFCA407}"/>
              </a:ext>
            </a:extLst>
          </p:cNvPr>
          <p:cNvPicPr>
            <a:picLocks noChangeAspect="1"/>
          </p:cNvPicPr>
          <p:nvPr/>
        </p:nvPicPr>
        <p:blipFill>
          <a:blip r:embed="rId3"/>
          <a:stretch>
            <a:fillRect/>
          </a:stretch>
        </p:blipFill>
        <p:spPr>
          <a:xfrm>
            <a:off x="6447264" y="1878012"/>
            <a:ext cx="5337838" cy="1325563"/>
          </a:xfrm>
          <a:prstGeom prst="rect">
            <a:avLst/>
          </a:prstGeom>
        </p:spPr>
      </p:pic>
      <p:pic>
        <p:nvPicPr>
          <p:cNvPr id="5" name="Picture 4">
            <a:extLst>
              <a:ext uri="{FF2B5EF4-FFF2-40B4-BE49-F238E27FC236}">
                <a16:creationId xmlns:a16="http://schemas.microsoft.com/office/drawing/2014/main" id="{C162A69F-DE0D-2602-E29B-5EB0C5EB6A9C}"/>
              </a:ext>
            </a:extLst>
          </p:cNvPr>
          <p:cNvPicPr>
            <a:picLocks noChangeAspect="1"/>
          </p:cNvPicPr>
          <p:nvPr/>
        </p:nvPicPr>
        <p:blipFill>
          <a:blip r:embed="rId4"/>
          <a:stretch>
            <a:fillRect/>
          </a:stretch>
        </p:blipFill>
        <p:spPr>
          <a:xfrm>
            <a:off x="6270996" y="3654426"/>
            <a:ext cx="5690374" cy="1963737"/>
          </a:xfrm>
          <a:prstGeom prst="rect">
            <a:avLst/>
          </a:prstGeom>
        </p:spPr>
      </p:pic>
    </p:spTree>
    <p:extLst>
      <p:ext uri="{BB962C8B-B14F-4D97-AF65-F5344CB8AC3E}">
        <p14:creationId xmlns:p14="http://schemas.microsoft.com/office/powerpoint/2010/main" val="416499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F0FAE728-C5A9-4B0F-B89E-F4BED8250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3" name="Group 3092">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94" name="Rectangle 3093">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3094">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8384C3-B196-0C6F-1C12-82FCCAB7580B}"/>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a:sym typeface="Georgia"/>
              </a:rPr>
              <a:t>Data</a:t>
            </a:r>
            <a:r>
              <a:rPr lang="en-US" sz="4200" b="0" i="0" u="none" strike="noStrike" cap="none">
                <a:sym typeface="Georgia"/>
              </a:rPr>
              <a:t> Preprocessing - PCA</a:t>
            </a:r>
            <a:endParaRPr lang="en-US" sz="4200"/>
          </a:p>
        </p:txBody>
      </p:sp>
      <p:pic>
        <p:nvPicPr>
          <p:cNvPr id="3082" name="Picture 10">
            <a:extLst>
              <a:ext uri="{FF2B5EF4-FFF2-40B4-BE49-F238E27FC236}">
                <a16:creationId xmlns:a16="http://schemas.microsoft.com/office/drawing/2014/main" id="{20B6F099-ADC0-C837-E65A-6A27B450D7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2061" y="2133601"/>
            <a:ext cx="6758865" cy="41736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4A17C85-FB1E-E632-C911-7526E470F0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5232" y="2133600"/>
            <a:ext cx="3233682" cy="1996799"/>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0E09C4B-6250-C8BB-4195-3AD7872C64B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53710" y="4308380"/>
            <a:ext cx="3235627" cy="19980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600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5" name="Rectangle 6154">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CBD4E7-B655-CB96-B2D0-24DAD82AF3CD}"/>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sym typeface="Georgia"/>
              </a:rPr>
              <a:t>Kmeans</a:t>
            </a:r>
            <a:r>
              <a:rPr lang="en-US" sz="4000" b="0" i="0" u="none" strike="noStrike" kern="1200" cap="none">
                <a:solidFill>
                  <a:schemeClr val="tx1"/>
                </a:solidFill>
                <a:latin typeface="+mj-lt"/>
                <a:ea typeface="+mj-ea"/>
                <a:cs typeface="+mj-cs"/>
                <a:sym typeface="Georgia"/>
              </a:rPr>
              <a:t> Clustering</a:t>
            </a:r>
            <a:endParaRPr lang="en-US" sz="4000" kern="1200">
              <a:solidFill>
                <a:schemeClr val="tx1"/>
              </a:solidFill>
              <a:latin typeface="+mj-lt"/>
              <a:ea typeface="+mj-ea"/>
              <a:cs typeface="+mj-cs"/>
            </a:endParaRPr>
          </a:p>
        </p:txBody>
      </p:sp>
      <p:sp>
        <p:nvSpPr>
          <p:cNvPr id="6157" name="Rectangle: Rounded Corners 6156">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6148" name="Picture 4">
            <a:extLst>
              <a:ext uri="{FF2B5EF4-FFF2-40B4-BE49-F238E27FC236}">
                <a16:creationId xmlns:a16="http://schemas.microsoft.com/office/drawing/2014/main" id="{4BFFDFBC-1800-2A74-4441-75E9C2182C4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646" b="-3"/>
          <a:stretch/>
        </p:blipFill>
        <p:spPr bwMode="auto">
          <a:xfrm>
            <a:off x="419830" y="2128345"/>
            <a:ext cx="5577840" cy="40832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789B6ED8-78A3-8B54-0E28-C7E822DB9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3" r="6644"/>
          <a:stretch/>
        </p:blipFill>
        <p:spPr bwMode="auto">
          <a:xfrm>
            <a:off x="6194332" y="2128367"/>
            <a:ext cx="5577840" cy="4086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BA947B-6768-DAED-D1B3-C95E0C258137}"/>
              </a:ext>
            </a:extLst>
          </p:cNvPr>
          <p:cNvSpPr txBox="1"/>
          <p:nvPr/>
        </p:nvSpPr>
        <p:spPr>
          <a:xfrm>
            <a:off x="8054228" y="6110003"/>
            <a:ext cx="4300538" cy="400110"/>
          </a:xfrm>
          <a:prstGeom prst="rect">
            <a:avLst/>
          </a:prstGeom>
          <a:noFill/>
        </p:spPr>
        <p:txBody>
          <a:bodyPr wrap="square" rtlCol="0">
            <a:spAutoFit/>
          </a:bodyPr>
          <a:lstStyle/>
          <a:p>
            <a:r>
              <a:rPr lang="en-US" sz="2000" dirty="0"/>
              <a:t>SILHOUETTE</a:t>
            </a:r>
            <a:endParaRPr lang="en-US" dirty="0"/>
          </a:p>
        </p:txBody>
      </p:sp>
      <p:sp>
        <p:nvSpPr>
          <p:cNvPr id="6" name="TextBox 5">
            <a:extLst>
              <a:ext uri="{FF2B5EF4-FFF2-40B4-BE49-F238E27FC236}">
                <a16:creationId xmlns:a16="http://schemas.microsoft.com/office/drawing/2014/main" id="{E154D17C-EE0A-DF7F-6C46-EE290854AE38}"/>
              </a:ext>
            </a:extLst>
          </p:cNvPr>
          <p:cNvSpPr txBox="1"/>
          <p:nvPr/>
        </p:nvSpPr>
        <p:spPr>
          <a:xfrm>
            <a:off x="1174938" y="6192634"/>
            <a:ext cx="4300538" cy="369332"/>
          </a:xfrm>
          <a:prstGeom prst="rect">
            <a:avLst/>
          </a:prstGeom>
          <a:noFill/>
        </p:spPr>
        <p:txBody>
          <a:bodyPr wrap="square" rtlCol="0">
            <a:spAutoFit/>
          </a:bodyPr>
          <a:lstStyle/>
          <a:p>
            <a:r>
              <a:rPr lang="en-US" dirty="0"/>
              <a:t>ELBOW METHOD</a:t>
            </a:r>
          </a:p>
        </p:txBody>
      </p:sp>
    </p:spTree>
    <p:extLst>
      <p:ext uri="{BB962C8B-B14F-4D97-AF65-F5344CB8AC3E}">
        <p14:creationId xmlns:p14="http://schemas.microsoft.com/office/powerpoint/2010/main" val="414732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F037DF-7608-35B5-98AB-CEB6BDFE797C}"/>
              </a:ext>
            </a:extLst>
          </p:cNvPr>
          <p:cNvSpPr txBox="1"/>
          <p:nvPr/>
        </p:nvSpPr>
        <p:spPr>
          <a:xfrm>
            <a:off x="409903" y="998413"/>
            <a:ext cx="11372193" cy="4832092"/>
          </a:xfrm>
          <a:prstGeom prst="rect">
            <a:avLst/>
          </a:prstGeom>
          <a:noFill/>
        </p:spPr>
        <p:txBody>
          <a:bodyPr wrap="square">
            <a:spAutoFit/>
          </a:bodyPr>
          <a:lstStyle/>
          <a:p>
            <a:pPr algn="l">
              <a:buFont typeface="+mj-lt"/>
              <a:buAutoNum type="arabicPeriod"/>
            </a:pPr>
            <a:r>
              <a:rPr lang="en-IN" sz="1400" b="1" i="0" u="none" strike="noStrike">
                <a:effectLst/>
                <a:latin typeface="Söhne"/>
              </a:rPr>
              <a:t>Introduction:</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Gaussian Mixture Model (GMM) is a probabilistic model that represents a mixture of multiple Gaussian distributions.</a:t>
            </a:r>
          </a:p>
          <a:p>
            <a:pPr marL="742950" lvl="1" indent="-285750" algn="l">
              <a:buFont typeface="+mj-lt"/>
              <a:buAutoNum type="arabicPeriod"/>
            </a:pPr>
            <a:r>
              <a:rPr lang="en-IN" sz="1400" b="0" i="0" u="none" strike="noStrike">
                <a:effectLst/>
                <a:latin typeface="Söhne"/>
              </a:rPr>
              <a:t>GMM clustering is a versatile technique used for identifying patterns and structure within complex datasets.</a:t>
            </a:r>
          </a:p>
          <a:p>
            <a:pPr algn="l">
              <a:buFont typeface="+mj-lt"/>
              <a:buAutoNum type="arabicPeriod"/>
            </a:pPr>
            <a:r>
              <a:rPr lang="en-IN" sz="1400" b="1" i="0" u="none" strike="noStrike">
                <a:effectLst/>
                <a:latin typeface="Söhne"/>
              </a:rPr>
              <a:t>Objective of Optimal Clusters:</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The determination of the optimal number of clusters is a critical step in GMM clustering.</a:t>
            </a:r>
          </a:p>
          <a:p>
            <a:pPr marL="742950" lvl="1" indent="-285750" algn="l">
              <a:buFont typeface="+mj-lt"/>
              <a:buAutoNum type="arabicPeriod"/>
            </a:pPr>
            <a:r>
              <a:rPr lang="en-IN" sz="1400" b="0" i="0" u="none" strike="noStrike">
                <a:effectLst/>
                <a:latin typeface="Söhne"/>
              </a:rPr>
              <a:t>Optimal clusters represent the most meaningful and interpretable partitioning of the data.</a:t>
            </a:r>
          </a:p>
          <a:p>
            <a:pPr algn="l">
              <a:buFont typeface="+mj-lt"/>
              <a:buAutoNum type="arabicPeriod"/>
            </a:pPr>
            <a:r>
              <a:rPr lang="en-IN" sz="1400" b="1" i="0" u="none" strike="noStrike">
                <a:effectLst/>
                <a:latin typeface="Söhne"/>
              </a:rPr>
              <a:t>Methods for Identifying Optimal Clusters</a:t>
            </a:r>
            <a:endParaRPr lang="en-IN" sz="1400" b="0" i="0" u="none" strike="noStrike">
              <a:effectLst/>
              <a:latin typeface="Söhne"/>
            </a:endParaRPr>
          </a:p>
          <a:p>
            <a:pPr marL="742950" lvl="1" indent="-285750" algn="l">
              <a:buFont typeface="+mj-lt"/>
              <a:buAutoNum type="arabicPeriod"/>
            </a:pPr>
            <a:r>
              <a:rPr lang="en-IN" sz="1400" b="1" i="0" u="none" strike="noStrike">
                <a:effectLst/>
                <a:latin typeface="Söhne"/>
              </a:rPr>
              <a:t>Elbow Method</a:t>
            </a:r>
            <a:endParaRPr lang="en-IN" sz="1400" b="0" i="0" u="none" strike="noStrike">
              <a:effectLst/>
              <a:latin typeface="Söhne"/>
            </a:endParaRPr>
          </a:p>
          <a:p>
            <a:pPr marL="742950" lvl="1" indent="-285750" algn="l">
              <a:buFont typeface="+mj-lt"/>
              <a:buAutoNum type="arabicPeriod"/>
            </a:pPr>
            <a:r>
              <a:rPr lang="en-IN" sz="1400" b="1" i="0" u="none" strike="noStrike">
                <a:effectLst/>
                <a:latin typeface="Söhne"/>
              </a:rPr>
              <a:t>Silhouette Score</a:t>
            </a:r>
            <a:endParaRPr lang="en-IN" sz="1400" b="0" i="0" u="none" strike="noStrike">
              <a:effectLst/>
              <a:latin typeface="Söhne"/>
            </a:endParaRPr>
          </a:p>
          <a:p>
            <a:pPr marL="742950" lvl="1" indent="-285750" algn="l">
              <a:buFont typeface="+mj-lt"/>
              <a:buAutoNum type="arabicPeriod"/>
            </a:pPr>
            <a:r>
              <a:rPr lang="en-IN" sz="1400" b="1" i="0" u="none" strike="noStrike">
                <a:effectLst/>
                <a:latin typeface="Söhne"/>
              </a:rPr>
              <a:t>BIC (Bayesian Information Criterion)</a:t>
            </a:r>
            <a:r>
              <a:rPr lang="en-IN" sz="1400" b="0" i="0" u="none" strike="noStrike">
                <a:effectLst/>
                <a:latin typeface="Söhne"/>
              </a:rPr>
              <a:t>.</a:t>
            </a:r>
          </a:p>
          <a:p>
            <a:pPr algn="l">
              <a:buFont typeface="+mj-lt"/>
              <a:buAutoNum type="arabicPeriod"/>
            </a:pPr>
            <a:r>
              <a:rPr lang="en-IN" sz="1400" b="1" i="0" u="none" strike="noStrike">
                <a:effectLst/>
                <a:latin typeface="Söhne"/>
              </a:rPr>
              <a:t>Challenges in Determining Optimal Clusters:</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Selecting the optimal number of clusters is not always straightforward and depends on the characteristics of the data.</a:t>
            </a:r>
          </a:p>
          <a:p>
            <a:pPr marL="742950" lvl="1" indent="-285750" algn="l">
              <a:buFont typeface="+mj-lt"/>
              <a:buAutoNum type="arabicPeriod"/>
            </a:pPr>
            <a:r>
              <a:rPr lang="en-IN" sz="1400" b="0" i="0" u="none" strike="noStrike">
                <a:effectLst/>
                <a:latin typeface="Söhne"/>
              </a:rPr>
              <a:t>Different methods may yield different results, and a comprehensive evaluation is often required.</a:t>
            </a:r>
          </a:p>
          <a:p>
            <a:pPr algn="l">
              <a:buFont typeface="+mj-lt"/>
              <a:buAutoNum type="arabicPeriod"/>
            </a:pPr>
            <a:r>
              <a:rPr lang="en-IN" sz="1400" b="1" i="0" u="none" strike="noStrike">
                <a:effectLst/>
                <a:latin typeface="Söhne"/>
              </a:rPr>
              <a:t>Application to GMM Clustering:</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In GMM clustering, the optimal number of clusters is crucial for accurate representation and interpretation of underlying data structures.</a:t>
            </a:r>
          </a:p>
          <a:p>
            <a:pPr marL="742950" lvl="1" indent="-285750" algn="l">
              <a:buFont typeface="+mj-lt"/>
              <a:buAutoNum type="arabicPeriod"/>
            </a:pPr>
            <a:r>
              <a:rPr lang="en-IN" sz="1400" b="0" i="0" u="none" strike="noStrike">
                <a:effectLst/>
                <a:latin typeface="Söhne"/>
              </a:rPr>
              <a:t>Different numbers of clusters can lead to varied insights, and the choice should align with the research goals.</a:t>
            </a:r>
          </a:p>
          <a:p>
            <a:pPr algn="l">
              <a:buFont typeface="+mj-lt"/>
              <a:buAutoNum type="arabicPeriod"/>
            </a:pPr>
            <a:r>
              <a:rPr lang="en-IN" sz="1400" b="1" i="0" u="none" strike="noStrike">
                <a:effectLst/>
                <a:latin typeface="Söhne"/>
              </a:rPr>
              <a:t>Visual Representation:</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Visual aids, such as elbow plots or silhouette plots, can be effective in illustrating the rationale behind the selection of the optimal number of clusters.</a:t>
            </a:r>
          </a:p>
          <a:p>
            <a:pPr algn="l">
              <a:buFont typeface="+mj-lt"/>
              <a:buAutoNum type="arabicPeriod"/>
            </a:pPr>
            <a:r>
              <a:rPr lang="en-IN" sz="1400" b="1" i="0" u="none" strike="noStrike">
                <a:effectLst/>
                <a:latin typeface="Söhne"/>
              </a:rPr>
              <a:t>Impact on Analysis:</a:t>
            </a:r>
            <a:endParaRPr lang="en-IN" sz="1400" b="0" i="0" u="none" strike="noStrike">
              <a:effectLst/>
              <a:latin typeface="Söhne"/>
            </a:endParaRPr>
          </a:p>
          <a:p>
            <a:pPr marL="742950" lvl="1" indent="-285750" algn="l">
              <a:buFont typeface="+mj-lt"/>
              <a:buAutoNum type="arabicPeriod"/>
            </a:pPr>
            <a:r>
              <a:rPr lang="en-IN" sz="1400" b="0" i="0" u="none" strike="noStrike">
                <a:effectLst/>
                <a:latin typeface="Söhne"/>
              </a:rPr>
              <a:t>The choice of optimal clusters influences subsequent analyses and interpretations, affecting the granularity of insights derived from the GMM clustering.</a:t>
            </a:r>
            <a:endParaRPr lang="en-IN" sz="1400" b="0" i="0" u="none" strike="noStrike" dirty="0">
              <a:effectLst/>
              <a:latin typeface="Söhne"/>
            </a:endParaRPr>
          </a:p>
        </p:txBody>
      </p:sp>
      <p:sp>
        <p:nvSpPr>
          <p:cNvPr id="6" name="Title 1">
            <a:extLst>
              <a:ext uri="{FF2B5EF4-FFF2-40B4-BE49-F238E27FC236}">
                <a16:creationId xmlns:a16="http://schemas.microsoft.com/office/drawing/2014/main" id="{F72E76FD-C89A-5751-EA22-F6A98E5A3B3D}"/>
              </a:ext>
            </a:extLst>
          </p:cNvPr>
          <p:cNvSpPr>
            <a:spLocks noGrp="1"/>
          </p:cNvSpPr>
          <p:nvPr>
            <p:ph type="title"/>
          </p:nvPr>
        </p:nvSpPr>
        <p:spPr>
          <a:xfrm>
            <a:off x="2179581" y="43396"/>
            <a:ext cx="7832835" cy="1106424"/>
          </a:xfrm>
        </p:spPr>
        <p:txBody>
          <a:bodyPr>
            <a:normAutofit/>
          </a:bodyPr>
          <a:lstStyle/>
          <a:p>
            <a:r>
              <a:rPr lang="en-US" sz="3000">
                <a:ln w="0"/>
                <a:effectLst>
                  <a:outerShdw blurRad="38100" dist="19050" dir="2700000" algn="tl" rotWithShape="0">
                    <a:schemeClr val="dk1">
                      <a:alpha val="40000"/>
                    </a:schemeClr>
                  </a:outerShdw>
                </a:effectLst>
                <a:latin typeface="+mn-lt"/>
                <a:ea typeface="+mn-ea"/>
                <a:cs typeface="+mn-cs"/>
                <a:sym typeface="Georgia"/>
              </a:rPr>
              <a:t>GMM Clustering – Optimal Clusters GMM</a:t>
            </a:r>
            <a:endParaRPr lang="en-US" sz="3000" dirty="0">
              <a:ln w="0"/>
              <a:effectLst>
                <a:outerShdw blurRad="38100" dist="19050" dir="2700000" algn="tl" rotWithShape="0">
                  <a:schemeClr val="dk1">
                    <a:alpha val="40000"/>
                  </a:schemeClr>
                </a:outerShdw>
              </a:effectLst>
              <a:latin typeface="+mn-lt"/>
              <a:ea typeface="+mn-ea"/>
              <a:cs typeface="+mn-cs"/>
            </a:endParaRPr>
          </a:p>
        </p:txBody>
      </p:sp>
    </p:spTree>
    <p:extLst>
      <p:ext uri="{BB962C8B-B14F-4D97-AF65-F5344CB8AC3E}">
        <p14:creationId xmlns:p14="http://schemas.microsoft.com/office/powerpoint/2010/main" val="40305356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numbers and a line&#10;&#10;Description automatically generated">
            <a:extLst>
              <a:ext uri="{FF2B5EF4-FFF2-40B4-BE49-F238E27FC236}">
                <a16:creationId xmlns:a16="http://schemas.microsoft.com/office/drawing/2014/main" id="{A2565FE5-6B17-409D-0FEF-FD5544853A5F}"/>
              </a:ext>
            </a:extLst>
          </p:cNvPr>
          <p:cNvPicPr>
            <a:picLocks noChangeAspect="1"/>
          </p:cNvPicPr>
          <p:nvPr/>
        </p:nvPicPr>
        <p:blipFill rotWithShape="1">
          <a:blip r:embed="rId2"/>
          <a:srcRect t="4099" r="-1" b="-1"/>
          <a:stretch/>
        </p:blipFill>
        <p:spPr>
          <a:xfrm>
            <a:off x="457200" y="698127"/>
            <a:ext cx="11277600" cy="5461745"/>
          </a:xfrm>
          <a:prstGeom prst="rect">
            <a:avLst/>
          </a:prstGeom>
        </p:spPr>
      </p:pic>
    </p:spTree>
    <p:extLst>
      <p:ext uri="{BB962C8B-B14F-4D97-AF65-F5344CB8AC3E}">
        <p14:creationId xmlns:p14="http://schemas.microsoft.com/office/powerpoint/2010/main" val="1661799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70C2A-FA6D-843B-A0F5-707AC9CFF6CF}"/>
              </a:ext>
            </a:extLst>
          </p:cNvPr>
          <p:cNvSpPr>
            <a:spLocks noGrp="1"/>
          </p:cNvSpPr>
          <p:nvPr>
            <p:ph idx="1"/>
          </p:nvPr>
        </p:nvSpPr>
        <p:spPr>
          <a:xfrm>
            <a:off x="756139" y="1090246"/>
            <a:ext cx="10849708" cy="5520471"/>
          </a:xfrm>
        </p:spPr>
        <p:txBody>
          <a:bodyPr>
            <a:normAutofit fontScale="55000" lnSpcReduction="20000"/>
          </a:bodyPr>
          <a:lstStyle/>
          <a:p>
            <a:pPr algn="l">
              <a:buFont typeface="+mj-lt"/>
              <a:buAutoNum type="arabicPeriod"/>
            </a:pPr>
            <a:r>
              <a:rPr lang="en-IN" b="1" i="0" u="none" strike="noStrike" dirty="0">
                <a:effectLst/>
                <a:latin typeface="Söhne"/>
              </a:rPr>
              <a:t>Objective:</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Primarily focuses on identifying latent classes or categorical groups within a population based on observed variables.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Aims to identify latent profiles that may include both categorical and continuous variables, providing a more flexible approach.</a:t>
            </a:r>
          </a:p>
          <a:p>
            <a:pPr algn="l">
              <a:buFont typeface="+mj-lt"/>
              <a:buAutoNum type="arabicPeriod"/>
            </a:pPr>
            <a:r>
              <a:rPr lang="en-IN" b="1" i="0" u="none" strike="noStrike" dirty="0">
                <a:effectLst/>
                <a:latin typeface="Söhne"/>
              </a:rPr>
              <a:t>Nature of Groups:</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Defines homogeneous classes within a population, where individuals within a class share similar response patterns.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Defines profiles that can include both categorical and continuous variables, allowing for a more diverse representation of subgroups.</a:t>
            </a:r>
          </a:p>
          <a:p>
            <a:pPr algn="l">
              <a:buFont typeface="+mj-lt"/>
              <a:buAutoNum type="arabicPeriod"/>
            </a:pPr>
            <a:r>
              <a:rPr lang="en-IN" b="1" i="0" u="none" strike="noStrike" dirty="0">
                <a:effectLst/>
                <a:latin typeface="Söhne"/>
              </a:rPr>
              <a:t>Variable Types:</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Typically applied to categorical data, such as survey responses or binary indicators.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Can handle a mix of categorical and continuous variables, accommodating a broader range of data types.</a:t>
            </a:r>
          </a:p>
          <a:p>
            <a:pPr algn="l">
              <a:buFont typeface="+mj-lt"/>
              <a:buAutoNum type="arabicPeriod"/>
            </a:pPr>
            <a:r>
              <a:rPr lang="en-IN" b="1" i="0" u="none" strike="noStrike" dirty="0">
                <a:effectLst/>
                <a:latin typeface="Söhne"/>
              </a:rPr>
              <a:t>Assumption:</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Assumes that individuals within a class are homogenous with respect to the observed variables.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Allows for more flexibility by accommodating heterogeneous profiles, allowing individuals within a profile to exhibit variation.</a:t>
            </a:r>
          </a:p>
          <a:p>
            <a:pPr algn="l">
              <a:buFont typeface="+mj-lt"/>
              <a:buAutoNum type="arabicPeriod"/>
            </a:pPr>
            <a:r>
              <a:rPr lang="en-IN" b="1" i="0" u="none" strike="noStrike" dirty="0">
                <a:effectLst/>
                <a:latin typeface="Söhne"/>
              </a:rPr>
              <a:t>Measurement Levels:</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Primarily suited for categorical latent variables and categorical indicators.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Applicable to both categorical and continuous latent variables, offering versatility in handling mixed data types.</a:t>
            </a:r>
          </a:p>
          <a:p>
            <a:pPr algn="l">
              <a:buFont typeface="+mj-lt"/>
              <a:buAutoNum type="arabicPeriod"/>
            </a:pPr>
            <a:r>
              <a:rPr lang="en-IN" b="1" i="0" u="none" strike="noStrike" dirty="0">
                <a:effectLst/>
                <a:latin typeface="Söhne"/>
              </a:rPr>
              <a:t>Interpretation:</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Focuses on interpreting and understanding the characteristics of each identified latent class.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Expands interpretation to latent profiles, allowing for a more comprehensive understanding of subgroups with diverse characteristics.</a:t>
            </a:r>
          </a:p>
          <a:p>
            <a:pPr algn="l">
              <a:buFont typeface="+mj-lt"/>
              <a:buAutoNum type="arabicPeriod"/>
            </a:pPr>
            <a:r>
              <a:rPr lang="en-IN" b="1" i="0" u="none" strike="noStrike" dirty="0">
                <a:effectLst/>
                <a:latin typeface="Söhne"/>
              </a:rPr>
              <a:t>Use Cases:</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Commonly used in social sciences, psychology, and educational research to identify distinct classes of individuals.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Widely used in various fields, including marketing, health sciences, and sociology, where profiles can represent more nuanced subgroups.</a:t>
            </a:r>
          </a:p>
          <a:p>
            <a:pPr algn="l">
              <a:buFont typeface="+mj-lt"/>
              <a:buAutoNum type="arabicPeriod"/>
            </a:pPr>
            <a:r>
              <a:rPr lang="en-IN" b="1" i="0" u="none" strike="noStrike" dirty="0">
                <a:effectLst/>
                <a:latin typeface="Söhne"/>
              </a:rPr>
              <a:t>Flexibility:</a:t>
            </a:r>
            <a:endParaRPr lang="en-IN" b="0" i="0" u="none" strike="noStrike" dirty="0">
              <a:effectLst/>
              <a:latin typeface="Söhne"/>
            </a:endParaRPr>
          </a:p>
          <a:p>
            <a:pPr marL="742950" lvl="1" indent="-285750" algn="l">
              <a:buFont typeface="+mj-lt"/>
              <a:buAutoNum type="arabicPeriod"/>
            </a:pPr>
            <a:r>
              <a:rPr lang="en-IN" b="1" i="0" u="none" strike="noStrike" dirty="0">
                <a:effectLst/>
                <a:latin typeface="Söhne"/>
              </a:rPr>
              <a:t>LCA:</a:t>
            </a:r>
            <a:r>
              <a:rPr lang="en-IN" b="0" i="0" u="none" strike="noStrike" dirty="0">
                <a:effectLst/>
                <a:latin typeface="Söhne"/>
              </a:rPr>
              <a:t> Relies on a strict definition of classes and assumes homogeneity within each class.</a:t>
            </a:r>
          </a:p>
          <a:p>
            <a:pPr marL="742950" lvl="1" indent="-285750" algn="l">
              <a:buFont typeface="+mj-lt"/>
              <a:buAutoNum type="arabicPeriod"/>
            </a:pPr>
            <a:r>
              <a:rPr lang="en-IN" b="1" i="0" u="none" strike="noStrike" dirty="0">
                <a:effectLst/>
                <a:latin typeface="Söhne"/>
              </a:rPr>
              <a:t>LPA:</a:t>
            </a:r>
            <a:r>
              <a:rPr lang="en-IN" b="0" i="0" u="none" strike="noStrike" dirty="0">
                <a:effectLst/>
                <a:latin typeface="Söhne"/>
              </a:rPr>
              <a:t> Offers greater flexibility by accommodating variation within profiles, allowing for a richer representation of population heterogeneity.</a:t>
            </a:r>
          </a:p>
        </p:txBody>
      </p:sp>
      <p:sp>
        <p:nvSpPr>
          <p:cNvPr id="4" name="Rectangle 3">
            <a:extLst>
              <a:ext uri="{FF2B5EF4-FFF2-40B4-BE49-F238E27FC236}">
                <a16:creationId xmlns:a16="http://schemas.microsoft.com/office/drawing/2014/main" id="{598DDC77-0855-86DD-575E-8554B39DE51F}"/>
              </a:ext>
            </a:extLst>
          </p:cNvPr>
          <p:cNvSpPr/>
          <p:nvPr/>
        </p:nvSpPr>
        <p:spPr>
          <a:xfrm>
            <a:off x="4416277" y="247283"/>
            <a:ext cx="3359446" cy="923330"/>
          </a:xfrm>
          <a:prstGeom prst="rect">
            <a:avLst/>
          </a:prstGeom>
          <a:noFill/>
        </p:spPr>
        <p:txBody>
          <a:bodyPr wrap="none" lIns="91440" tIns="45720" rIns="91440" bIns="45720">
            <a:spAutoFit/>
          </a:bodyPr>
          <a:lstStyle/>
          <a:p>
            <a:pPr algn="ctr"/>
            <a:r>
              <a:rPr lang="en-GB" sz="5400" dirty="0">
                <a:ln w="0"/>
                <a:effectLst>
                  <a:outerShdw blurRad="38100" dist="19050" dir="2700000" algn="tl" rotWithShape="0">
                    <a:schemeClr val="dk1">
                      <a:alpha val="40000"/>
                    </a:schemeClr>
                  </a:outerShdw>
                </a:effectLst>
              </a:rPr>
              <a:t>LPA Vs. LCA</a:t>
            </a:r>
            <a:endParaRPr lang="en-GB"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00630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3082-C35C-E498-D5F7-5989EF63ECE3}"/>
              </a:ext>
            </a:extLst>
          </p:cNvPr>
          <p:cNvSpPr>
            <a:spLocks noGrp="1"/>
          </p:cNvSpPr>
          <p:nvPr>
            <p:ph type="title"/>
          </p:nvPr>
        </p:nvSpPr>
        <p:spPr>
          <a:xfrm>
            <a:off x="838200" y="500062"/>
            <a:ext cx="10515600" cy="1325563"/>
          </a:xfrm>
        </p:spPr>
        <p:txBody>
          <a:bodyPr/>
          <a:lstStyle/>
          <a:p>
            <a:pPr algn="ctr"/>
            <a:r>
              <a:rPr lang="en-US" sz="4400" b="0" i="0" u="none" strike="noStrike" cap="none" dirty="0">
                <a:solidFill>
                  <a:srgbClr val="005BBB"/>
                </a:solidFill>
                <a:latin typeface="Georgia"/>
                <a:ea typeface="Georgia"/>
                <a:cs typeface="Georgia"/>
                <a:sym typeface="Georgia"/>
              </a:rPr>
              <a:t>Churn Analysis</a:t>
            </a:r>
            <a:endParaRPr lang="en-US" dirty="0"/>
          </a:p>
        </p:txBody>
      </p:sp>
      <p:graphicFrame>
        <p:nvGraphicFramePr>
          <p:cNvPr id="5" name="Content Placeholder 2">
            <a:extLst>
              <a:ext uri="{FF2B5EF4-FFF2-40B4-BE49-F238E27FC236}">
                <a16:creationId xmlns:a16="http://schemas.microsoft.com/office/drawing/2014/main" id="{4099630B-8CF5-1489-B538-A3B70746BB0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21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B93B5-4ADC-78B2-17E3-DAC584320484}"/>
              </a:ext>
            </a:extLst>
          </p:cNvPr>
          <p:cNvSpPr>
            <a:spLocks noGrp="1"/>
          </p:cNvSpPr>
          <p:nvPr>
            <p:ph idx="1"/>
          </p:nvPr>
        </p:nvSpPr>
        <p:spPr>
          <a:xfrm>
            <a:off x="838200" y="316523"/>
            <a:ext cx="10515600" cy="5860440"/>
          </a:xfrm>
        </p:spPr>
        <p:txBody>
          <a:bodyPr>
            <a:normAutofit/>
          </a:bodyPr>
          <a:lstStyle/>
          <a:p>
            <a:pPr marL="0" indent="0" algn="l">
              <a:buNone/>
            </a:pPr>
            <a:r>
              <a:rPr lang="en-IN" sz="1800" b="1" i="0" u="none" strike="noStrike" dirty="0">
                <a:effectLst/>
                <a:latin typeface="Söhne"/>
              </a:rPr>
              <a:t>Significance and Application:</a:t>
            </a:r>
            <a:endParaRPr lang="en-IN" sz="1800" b="0" i="0" u="none" strike="noStrike" dirty="0">
              <a:effectLst/>
              <a:latin typeface="Söhne"/>
            </a:endParaRPr>
          </a:p>
          <a:p>
            <a:pPr marL="0" indent="0" algn="l">
              <a:buNone/>
            </a:pPr>
            <a:r>
              <a:rPr lang="en-IN" sz="1800" b="1" i="0" u="none" strike="noStrike" dirty="0">
                <a:effectLst/>
                <a:latin typeface="Söhne"/>
              </a:rPr>
              <a:t>Insights into Diversity:</a:t>
            </a:r>
            <a:endParaRPr lang="en-IN" sz="1800" b="0" i="0" u="none" strike="noStrike" dirty="0">
              <a:effectLst/>
              <a:latin typeface="Söhne"/>
            </a:endParaRPr>
          </a:p>
          <a:p>
            <a:pPr marL="457200" lvl="1" indent="0" algn="l">
              <a:buNone/>
            </a:pPr>
            <a:r>
              <a:rPr lang="en-IN" sz="1800" b="0" i="0" u="none" strike="noStrike" dirty="0">
                <a:effectLst/>
                <a:latin typeface="Söhne"/>
              </a:rPr>
              <a:t>LPA provides insights into the underlying diversity within a population by identifying distinct subgroups with similar response patterns.</a:t>
            </a:r>
          </a:p>
          <a:p>
            <a:pPr marL="0" indent="0" algn="l">
              <a:buNone/>
            </a:pPr>
            <a:r>
              <a:rPr lang="en-IN" sz="1800" b="1" i="0" u="none" strike="noStrike" dirty="0">
                <a:effectLst/>
                <a:latin typeface="Söhne"/>
              </a:rPr>
              <a:t>Unobservable Traits:</a:t>
            </a:r>
            <a:endParaRPr lang="en-IN" sz="1800" b="0" i="0" u="none" strike="noStrike" dirty="0">
              <a:effectLst/>
              <a:latin typeface="Söhne"/>
            </a:endParaRPr>
          </a:p>
          <a:p>
            <a:pPr marL="457200" lvl="1" indent="0" algn="l">
              <a:buNone/>
            </a:pPr>
            <a:r>
              <a:rPr lang="en-IN" sz="1800" b="0" i="0" u="none" strike="noStrike" dirty="0">
                <a:effectLst/>
                <a:latin typeface="Söhne"/>
              </a:rPr>
              <a:t>The method helps in uncovering unobservable traits or tendencies that contribute to the diversity observed in the dataset.</a:t>
            </a:r>
          </a:p>
          <a:p>
            <a:pPr marL="0" indent="0" algn="l">
              <a:buNone/>
            </a:pPr>
            <a:r>
              <a:rPr lang="en-IN" sz="1800" b="1" i="0" u="none" strike="noStrike" dirty="0">
                <a:effectLst/>
                <a:latin typeface="Söhne"/>
              </a:rPr>
              <a:t>Versatile Tool:</a:t>
            </a:r>
            <a:endParaRPr lang="en-IN" sz="1800" b="0" i="0" u="none" strike="noStrike" dirty="0">
              <a:effectLst/>
              <a:latin typeface="Söhne"/>
            </a:endParaRPr>
          </a:p>
          <a:p>
            <a:pPr marL="457200" lvl="1" indent="0" algn="l">
              <a:buNone/>
            </a:pPr>
            <a:r>
              <a:rPr lang="en-IN" sz="1800" b="0" i="0" u="none" strike="noStrike" dirty="0">
                <a:effectLst/>
                <a:latin typeface="Söhne"/>
              </a:rPr>
              <a:t>LPA is a versatile tool applicable across various disciplines, offering a data-driven approach to understanding hidden structures within populations.</a:t>
            </a:r>
          </a:p>
          <a:p>
            <a:pPr marL="0" indent="0">
              <a:buNone/>
            </a:pPr>
            <a:endParaRPr lang="en-US" sz="1800" dirty="0"/>
          </a:p>
        </p:txBody>
      </p:sp>
      <p:pic>
        <p:nvPicPr>
          <p:cNvPr id="2" name="Picture 2">
            <a:extLst>
              <a:ext uri="{FF2B5EF4-FFF2-40B4-BE49-F238E27FC236}">
                <a16:creationId xmlns:a16="http://schemas.microsoft.com/office/drawing/2014/main" id="{70710643-21BB-49B2-7D27-4BE61D8158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1442" y="3408940"/>
            <a:ext cx="8929116" cy="276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09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22" name="Rectangle 2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colorful lines and text&#10;&#10;Description automatically generated">
            <a:extLst>
              <a:ext uri="{FF2B5EF4-FFF2-40B4-BE49-F238E27FC236}">
                <a16:creationId xmlns:a16="http://schemas.microsoft.com/office/drawing/2014/main" id="{49A28411-D94D-D414-2D12-3957C8EEB53E}"/>
              </a:ext>
            </a:extLst>
          </p:cNvPr>
          <p:cNvPicPr>
            <a:picLocks noChangeAspect="1"/>
          </p:cNvPicPr>
          <p:nvPr/>
        </p:nvPicPr>
        <p:blipFill rotWithShape="1">
          <a:blip r:embed="rId2"/>
          <a:srcRect b="22154"/>
          <a:stretch/>
        </p:blipFill>
        <p:spPr>
          <a:xfrm>
            <a:off x="838200" y="704765"/>
            <a:ext cx="10628376" cy="5440003"/>
          </a:xfrm>
          <a:prstGeom prst="rect">
            <a:avLst/>
          </a:prstGeom>
        </p:spPr>
      </p:pic>
    </p:spTree>
    <p:extLst>
      <p:ext uri="{BB962C8B-B14F-4D97-AF65-F5344CB8AC3E}">
        <p14:creationId xmlns:p14="http://schemas.microsoft.com/office/powerpoint/2010/main" val="337011102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AEEC-55A6-F071-23F4-DA0D9425E468}"/>
              </a:ext>
            </a:extLst>
          </p:cNvPr>
          <p:cNvSpPr>
            <a:spLocks noGrp="1"/>
          </p:cNvSpPr>
          <p:nvPr>
            <p:ph type="title"/>
          </p:nvPr>
        </p:nvSpPr>
        <p:spPr/>
        <p:txBody>
          <a:bodyPr/>
          <a:lstStyle/>
          <a:p>
            <a:r>
              <a:rPr lang="en-US">
                <a:solidFill>
                  <a:srgbClr val="005BBB"/>
                </a:solidFill>
                <a:latin typeface="Georgia"/>
                <a:ea typeface="Georgia"/>
                <a:cs typeface="Georgia"/>
                <a:sym typeface="Georgia"/>
              </a:rPr>
              <a:t>Hierarchical</a:t>
            </a:r>
            <a:r>
              <a:rPr lang="en-US" sz="4400" b="0" i="0" u="none" strike="noStrike" cap="none">
                <a:solidFill>
                  <a:srgbClr val="005BBB"/>
                </a:solidFill>
                <a:latin typeface="Georgia"/>
                <a:ea typeface="Georgia"/>
                <a:cs typeface="Georgia"/>
                <a:sym typeface="Georgia"/>
              </a:rPr>
              <a:t> Clustering</a:t>
            </a:r>
            <a:endParaRPr lang="en-US" dirty="0"/>
          </a:p>
        </p:txBody>
      </p:sp>
      <p:pic>
        <p:nvPicPr>
          <p:cNvPr id="5122" name="Picture 2">
            <a:extLst>
              <a:ext uri="{FF2B5EF4-FFF2-40B4-BE49-F238E27FC236}">
                <a16:creationId xmlns:a16="http://schemas.microsoft.com/office/drawing/2014/main" id="{6857BFB4-39B5-CC4F-92FF-3A5ABC5A2D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4965" y="1690688"/>
            <a:ext cx="5082069" cy="31429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954FD8-70AE-E5D8-FE0E-2D0A8258E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1" y="5051698"/>
            <a:ext cx="11687175"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87C1A84E-5804-066A-C485-EF5E69BBCBF1}"/>
              </a:ext>
            </a:extLst>
          </p:cNvPr>
          <p:cNvPicPr>
            <a:picLocks noChangeAspect="1"/>
          </p:cNvPicPr>
          <p:nvPr/>
        </p:nvPicPr>
        <p:blipFill>
          <a:blip r:embed="rId2"/>
          <a:stretch>
            <a:fillRect/>
          </a:stretch>
        </p:blipFill>
        <p:spPr>
          <a:xfrm>
            <a:off x="643467" y="957596"/>
            <a:ext cx="2927073" cy="1807467"/>
          </a:xfrm>
          <a:prstGeom prst="rect">
            <a:avLst/>
          </a:prstGeom>
        </p:spPr>
      </p:pic>
      <p:sp>
        <p:nvSpPr>
          <p:cNvPr id="31" name="Freeform: Shape 30">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4188DD40-F3D3-2B76-70AA-876512CDC85A}"/>
              </a:ext>
            </a:extLst>
          </p:cNvPr>
          <p:cNvPicPr>
            <a:picLocks noChangeAspect="1"/>
          </p:cNvPicPr>
          <p:nvPr/>
        </p:nvPicPr>
        <p:blipFill>
          <a:blip r:embed="rId3"/>
          <a:stretch>
            <a:fillRect/>
          </a:stretch>
        </p:blipFill>
        <p:spPr>
          <a:xfrm>
            <a:off x="643467" y="4122777"/>
            <a:ext cx="2927072" cy="1807467"/>
          </a:xfrm>
          <a:prstGeom prst="rect">
            <a:avLst/>
          </a:prstGeom>
        </p:spPr>
      </p:pic>
      <p:sp>
        <p:nvSpPr>
          <p:cNvPr id="35" name="Freeform: Shape 34">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52035752-BB74-A542-F285-D13752DD23FE}"/>
              </a:ext>
            </a:extLst>
          </p:cNvPr>
          <p:cNvPicPr>
            <a:picLocks noChangeAspect="1"/>
          </p:cNvPicPr>
          <p:nvPr/>
        </p:nvPicPr>
        <p:blipFill>
          <a:blip r:embed="rId4"/>
          <a:stretch>
            <a:fillRect/>
          </a:stretch>
        </p:blipFill>
        <p:spPr>
          <a:xfrm>
            <a:off x="4305469" y="2323348"/>
            <a:ext cx="3581061" cy="2211305"/>
          </a:xfrm>
          <a:prstGeom prst="rect">
            <a:avLst/>
          </a:prstGeom>
        </p:spPr>
      </p:pic>
      <p:pic>
        <p:nvPicPr>
          <p:cNvPr id="5" name="Picture 4">
            <a:extLst>
              <a:ext uri="{FF2B5EF4-FFF2-40B4-BE49-F238E27FC236}">
                <a16:creationId xmlns:a16="http://schemas.microsoft.com/office/drawing/2014/main" id="{6194E86F-5883-4ABA-5608-374B09005BF0}"/>
              </a:ext>
            </a:extLst>
          </p:cNvPr>
          <p:cNvPicPr>
            <a:picLocks noChangeAspect="1"/>
          </p:cNvPicPr>
          <p:nvPr/>
        </p:nvPicPr>
        <p:blipFill>
          <a:blip r:embed="rId5"/>
          <a:stretch>
            <a:fillRect/>
          </a:stretch>
        </p:blipFill>
        <p:spPr>
          <a:xfrm>
            <a:off x="8621460" y="938396"/>
            <a:ext cx="2927072" cy="1807467"/>
          </a:xfrm>
          <a:prstGeom prst="rect">
            <a:avLst/>
          </a:prstGeom>
        </p:spPr>
      </p:pic>
      <p:pic>
        <p:nvPicPr>
          <p:cNvPr id="7" name="Picture 6">
            <a:extLst>
              <a:ext uri="{FF2B5EF4-FFF2-40B4-BE49-F238E27FC236}">
                <a16:creationId xmlns:a16="http://schemas.microsoft.com/office/drawing/2014/main" id="{F2A9E4AA-0525-406F-6538-BA9D876E2CD0}"/>
              </a:ext>
            </a:extLst>
          </p:cNvPr>
          <p:cNvPicPr>
            <a:picLocks noChangeAspect="1"/>
          </p:cNvPicPr>
          <p:nvPr/>
        </p:nvPicPr>
        <p:blipFill>
          <a:blip r:embed="rId6"/>
          <a:stretch>
            <a:fillRect/>
          </a:stretch>
        </p:blipFill>
        <p:spPr>
          <a:xfrm>
            <a:off x="8621460" y="4114862"/>
            <a:ext cx="2927071" cy="1807466"/>
          </a:xfrm>
          <a:prstGeom prst="rect">
            <a:avLst/>
          </a:prstGeom>
        </p:spPr>
      </p:pic>
    </p:spTree>
    <p:extLst>
      <p:ext uri="{BB962C8B-B14F-4D97-AF65-F5344CB8AC3E}">
        <p14:creationId xmlns:p14="http://schemas.microsoft.com/office/powerpoint/2010/main" val="268404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6C196EA-2FDB-6DE6-B472-E88543629D43}"/>
              </a:ext>
            </a:extLst>
          </p:cNvPr>
          <p:cNvPicPr>
            <a:picLocks noChangeAspect="1"/>
          </p:cNvPicPr>
          <p:nvPr/>
        </p:nvPicPr>
        <p:blipFill rotWithShape="1">
          <a:blip r:embed="rId2"/>
          <a:srcRect l="7829" r="10043" b="-2"/>
          <a:stretch/>
        </p:blipFill>
        <p:spPr>
          <a:xfrm>
            <a:off x="643467" y="760912"/>
            <a:ext cx="2927073" cy="2200836"/>
          </a:xfrm>
          <a:prstGeom prst="rect">
            <a:avLst/>
          </a:prstGeom>
        </p:spPr>
      </p:pic>
      <p:sp>
        <p:nvSpPr>
          <p:cNvPr id="19" name="Freeform: Shape 18">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3200773F-00CF-9654-B6B9-F1EB4127729D}"/>
              </a:ext>
            </a:extLst>
          </p:cNvPr>
          <p:cNvPicPr>
            <a:picLocks noChangeAspect="1"/>
          </p:cNvPicPr>
          <p:nvPr/>
        </p:nvPicPr>
        <p:blipFill rotWithShape="1">
          <a:blip r:embed="rId3"/>
          <a:srcRect l="4724" r="519" b="3"/>
          <a:stretch/>
        </p:blipFill>
        <p:spPr>
          <a:xfrm>
            <a:off x="643467" y="4072802"/>
            <a:ext cx="2927072" cy="1907417"/>
          </a:xfrm>
          <a:prstGeom prst="rect">
            <a:avLst/>
          </a:prstGeom>
        </p:spPr>
      </p:pic>
      <p:sp>
        <p:nvSpPr>
          <p:cNvPr id="23" name="Freeform: Shape 22">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24D6F25-5D82-10C3-562E-44067D47663E}"/>
              </a:ext>
            </a:extLst>
          </p:cNvPr>
          <p:cNvPicPr>
            <a:picLocks noChangeAspect="1"/>
          </p:cNvPicPr>
          <p:nvPr/>
        </p:nvPicPr>
        <p:blipFill rotWithShape="1">
          <a:blip r:embed="rId4"/>
          <a:srcRect l="10594" r="10875" b="4"/>
          <a:stretch/>
        </p:blipFill>
        <p:spPr>
          <a:xfrm>
            <a:off x="4584291" y="2240371"/>
            <a:ext cx="3023416" cy="2377259"/>
          </a:xfrm>
          <a:prstGeom prst="rect">
            <a:avLst/>
          </a:prstGeom>
        </p:spPr>
      </p:pic>
      <p:pic>
        <p:nvPicPr>
          <p:cNvPr id="11" name="Picture 10">
            <a:extLst>
              <a:ext uri="{FF2B5EF4-FFF2-40B4-BE49-F238E27FC236}">
                <a16:creationId xmlns:a16="http://schemas.microsoft.com/office/drawing/2014/main" id="{E2350D62-12E5-136D-59C5-E00E572D20DD}"/>
              </a:ext>
            </a:extLst>
          </p:cNvPr>
          <p:cNvPicPr>
            <a:picLocks noChangeAspect="1"/>
          </p:cNvPicPr>
          <p:nvPr/>
        </p:nvPicPr>
        <p:blipFill rotWithShape="1">
          <a:blip r:embed="rId5"/>
          <a:srcRect l="1672" r="3571" b="3"/>
          <a:stretch/>
        </p:blipFill>
        <p:spPr>
          <a:xfrm>
            <a:off x="8621460" y="888421"/>
            <a:ext cx="2927072" cy="1907417"/>
          </a:xfrm>
          <a:prstGeom prst="rect">
            <a:avLst/>
          </a:prstGeom>
        </p:spPr>
      </p:pic>
      <p:pic>
        <p:nvPicPr>
          <p:cNvPr id="3" name="Picture 2">
            <a:extLst>
              <a:ext uri="{FF2B5EF4-FFF2-40B4-BE49-F238E27FC236}">
                <a16:creationId xmlns:a16="http://schemas.microsoft.com/office/drawing/2014/main" id="{9FE24006-5DC6-EF48-471E-D3ABF68FD77A}"/>
              </a:ext>
            </a:extLst>
          </p:cNvPr>
          <p:cNvPicPr>
            <a:picLocks noChangeAspect="1"/>
          </p:cNvPicPr>
          <p:nvPr/>
        </p:nvPicPr>
        <p:blipFill rotWithShape="1">
          <a:blip r:embed="rId6"/>
          <a:srcRect l="10315" r="11387" b="4"/>
          <a:stretch/>
        </p:blipFill>
        <p:spPr>
          <a:xfrm>
            <a:off x="8621460" y="3864419"/>
            <a:ext cx="2927071" cy="2308352"/>
          </a:xfrm>
          <a:prstGeom prst="rect">
            <a:avLst/>
          </a:prstGeom>
        </p:spPr>
      </p:pic>
      <p:sp>
        <p:nvSpPr>
          <p:cNvPr id="12" name="AutoShape 12">
            <a:extLst>
              <a:ext uri="{FF2B5EF4-FFF2-40B4-BE49-F238E27FC236}">
                <a16:creationId xmlns:a16="http://schemas.microsoft.com/office/drawing/2014/main" id="{F22FF354-D87D-A699-B0DD-FA75B0461B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237421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84AD-982F-7C01-6129-CF799DFF2B7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F802FBC-C32F-2704-7143-071D2CE13ACE}"/>
              </a:ext>
            </a:extLst>
          </p:cNvPr>
          <p:cNvSpPr>
            <a:spLocks noGrp="1"/>
          </p:cNvSpPr>
          <p:nvPr>
            <p:ph idx="1"/>
          </p:nvPr>
        </p:nvSpPr>
        <p:spPr/>
        <p:txBody>
          <a:bodyPr>
            <a:normAutofit fontScale="92500" lnSpcReduction="10000"/>
          </a:bodyPr>
          <a:lstStyle/>
          <a:p>
            <a:pPr algn="just"/>
            <a:r>
              <a:rPr lang="en-US" sz="2000" dirty="0">
                <a:latin typeface="Times New Roman" panose="02020603050405020304" pitchFamily="18" charset="0"/>
                <a:cs typeface="Times New Roman" panose="02020603050405020304" pitchFamily="18" charset="0"/>
              </a:rPr>
              <a:t>Customer segmentation: We may split consumers into groups based on shared characteristics using cluster analysis. By analyzing the clusters, we may uncover several customer types with different interests, behaviors, and wants.</a:t>
            </a:r>
          </a:p>
          <a:p>
            <a:pPr algn="just"/>
            <a:r>
              <a:rPr lang="en-US" sz="2000" dirty="0">
                <a:latin typeface="Times New Roman" panose="02020603050405020304" pitchFamily="18" charset="0"/>
                <a:cs typeface="Times New Roman" panose="02020603050405020304" pitchFamily="18" charset="0"/>
              </a:rPr>
              <a:t>Patterns of Churn: Analyzing churn within each cluster reveals patterns and trends specific to each client type. For example, we may see that some clusters have a higher turnover rate than others. This knowledge is critical for identifying high-risk customers and developing targeted retention strategies.</a:t>
            </a:r>
          </a:p>
          <a:p>
            <a:pPr algn="just"/>
            <a:r>
              <a:rPr lang="en-US" sz="2000" dirty="0">
                <a:latin typeface="Times New Roman" panose="02020603050405020304" pitchFamily="18" charset="0"/>
                <a:cs typeface="Times New Roman" panose="02020603050405020304" pitchFamily="18" charset="0"/>
              </a:rPr>
              <a:t>Churn Drivers: By analyzing the characteristics and behaviors of customers within each cluster, we may identify aspects that contribute to churn. Certain clusters, for example, may have a higher turnover rate among consumers who have done fewer transactions or have lower levels of participation. Understanding these characteristics enables us to identify areas for improvement and take preventative measures to reduce Churn.</a:t>
            </a:r>
          </a:p>
          <a:p>
            <a:pPr algn="just"/>
            <a:r>
              <a:rPr lang="en-US" sz="2000" dirty="0">
                <a:latin typeface="Times New Roman" panose="02020603050405020304" pitchFamily="18" charset="0"/>
                <a:cs typeface="Times New Roman" panose="02020603050405020304" pitchFamily="18" charset="0"/>
              </a:rPr>
              <a:t>Using cluster analysis, we may adjust retention efforts to distinct client categories. Understanding the specific demands and preferences of each cluster allows us to build individualized methods to client retention. Loyalty programs or exclusive deals, for example, may benefit consumers in one cluster, whilst discounts or promotions may benefit customers in another.</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9903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D88EC-EC87-756B-F7DE-C92F6DF1AB4C}"/>
              </a:ext>
            </a:extLst>
          </p:cNvPr>
          <p:cNvSpPr txBox="1"/>
          <p:nvPr/>
        </p:nvSpPr>
        <p:spPr>
          <a:xfrm>
            <a:off x="942109" y="2636321"/>
            <a:ext cx="10307781" cy="1323439"/>
          </a:xfrm>
          <a:prstGeom prst="rect">
            <a:avLst/>
          </a:prstGeom>
          <a:noFill/>
        </p:spPr>
        <p:txBody>
          <a:bodyPr wrap="square" rtlCol="0">
            <a:spAutoFit/>
          </a:bodyPr>
          <a:lstStyle/>
          <a:p>
            <a:pPr algn="ctr"/>
            <a:r>
              <a:rPr lang="en-US" sz="8000" dirty="0"/>
              <a:t>THANK YOU</a:t>
            </a:r>
          </a:p>
        </p:txBody>
      </p:sp>
    </p:spTree>
    <p:extLst>
      <p:ext uri="{BB962C8B-B14F-4D97-AF65-F5344CB8AC3E}">
        <p14:creationId xmlns:p14="http://schemas.microsoft.com/office/powerpoint/2010/main" val="320770849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3082-C35C-E498-D5F7-5989EF63ECE3}"/>
              </a:ext>
            </a:extLst>
          </p:cNvPr>
          <p:cNvSpPr>
            <a:spLocks noGrp="1"/>
          </p:cNvSpPr>
          <p:nvPr>
            <p:ph type="title"/>
          </p:nvPr>
        </p:nvSpPr>
        <p:spPr/>
        <p:txBody>
          <a:bodyPr/>
          <a:lstStyle/>
          <a:p>
            <a:pPr algn="ctr"/>
            <a:r>
              <a:rPr lang="en-US" sz="4400" b="0" i="0" u="none" strike="noStrike" cap="none" dirty="0">
                <a:solidFill>
                  <a:srgbClr val="005BBB"/>
                </a:solidFill>
                <a:latin typeface="Georgia"/>
                <a:ea typeface="Georgia"/>
                <a:cs typeface="Georgia"/>
                <a:sym typeface="Georgia"/>
              </a:rPr>
              <a:t>Insights to Achieve</a:t>
            </a:r>
            <a:endParaRPr lang="en-US" dirty="0"/>
          </a:p>
        </p:txBody>
      </p:sp>
      <p:graphicFrame>
        <p:nvGraphicFramePr>
          <p:cNvPr id="7" name="Content Placeholder 2">
            <a:extLst>
              <a:ext uri="{FF2B5EF4-FFF2-40B4-BE49-F238E27FC236}">
                <a16:creationId xmlns:a16="http://schemas.microsoft.com/office/drawing/2014/main" id="{415A0831-F12A-6DFF-B704-F77F5AAF90D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641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214" name="Rectangle 2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4" name="Rectangle 2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Google Shape;207;p45"/>
          <p:cNvSpPr txBox="1"/>
          <p:nvPr/>
        </p:nvSpPr>
        <p:spPr>
          <a:xfrm>
            <a:off x="586478" y="1683756"/>
            <a:ext cx="3115265" cy="2396359"/>
          </a:xfrm>
          <a:prstGeom prst="rect">
            <a:avLst/>
          </a:prstGeom>
        </p:spPr>
        <p:txBody>
          <a:bodyPr spcFirstLastPara="1" vert="horz" lIns="91440" tIns="45720" rIns="91440" bIns="45720" rtlCol="0" anchor="b" anchorCtr="0">
            <a:normAutofit/>
          </a:bodyPr>
          <a:lstStyle/>
          <a:p>
            <a:pPr marL="0" marR="0" lvl="0" indent="0" algn="r">
              <a:lnSpc>
                <a:spcPct val="90000"/>
              </a:lnSpc>
              <a:spcBef>
                <a:spcPct val="0"/>
              </a:spcBef>
              <a:spcAft>
                <a:spcPts val="600"/>
              </a:spcAft>
            </a:pPr>
            <a:r>
              <a:rPr lang="en-US" sz="4000" b="0" i="0" u="none" strike="noStrike" kern="1200" cap="none">
                <a:solidFill>
                  <a:srgbClr val="FFFFFF"/>
                </a:solidFill>
                <a:latin typeface="+mj-lt"/>
                <a:ea typeface="+mj-ea"/>
                <a:cs typeface="+mj-cs"/>
                <a:sym typeface="Georgia"/>
              </a:rPr>
              <a:t>Dataset Description</a:t>
            </a:r>
            <a:endParaRPr lang="en-US" sz="4000" b="0" i="0" u="none" strike="noStrike" kern="1200" cap="none">
              <a:solidFill>
                <a:srgbClr val="FFFFFF"/>
              </a:solidFill>
              <a:latin typeface="+mj-lt"/>
              <a:ea typeface="+mj-ea"/>
              <a:cs typeface="+mj-cs"/>
              <a:sym typeface="Arial"/>
            </a:endParaRPr>
          </a:p>
        </p:txBody>
      </p:sp>
      <p:sp>
        <p:nvSpPr>
          <p:cNvPr id="208" name="Google Shape;208;p45"/>
          <p:cNvSpPr txBox="1"/>
          <p:nvPr/>
        </p:nvSpPr>
        <p:spPr>
          <a:xfrm>
            <a:off x="4905052" y="1874914"/>
            <a:ext cx="4133681" cy="2359504"/>
          </a:xfrm>
          <a:prstGeom prst="rect">
            <a:avLst/>
          </a:prstGeom>
          <a:noFill/>
          <a:ln>
            <a:noFill/>
          </a:ln>
        </p:spPr>
        <p:txBody>
          <a:bodyPr spcFirstLastPara="1" wrap="square" lIns="91425" tIns="45700" rIns="91425" bIns="45700" anchor="t" anchorCtr="0">
            <a:noAutofit/>
          </a:bodyPr>
          <a:lstStyle/>
          <a:p>
            <a:pPr marL="269748" indent="-202311" defTabSz="539496">
              <a:spcAft>
                <a:spcPts val="600"/>
              </a:spcAft>
              <a:buClr>
                <a:srgbClr val="666666"/>
              </a:buClr>
              <a:buSzPts val="1800"/>
              <a:buChar char="●"/>
            </a:pPr>
            <a:endParaRPr lang="en-US" sz="1062" u="sng" kern="1200">
              <a:solidFill>
                <a:srgbClr val="0053AF"/>
              </a:solidFill>
              <a:latin typeface="+mn-lt"/>
              <a:ea typeface="+mn-ea"/>
              <a:cs typeface="+mn-cs"/>
            </a:endParaRPr>
          </a:p>
          <a:p>
            <a:pPr marL="269748" indent="-202311" defTabSz="539496">
              <a:spcAft>
                <a:spcPts val="600"/>
              </a:spcAft>
              <a:buClr>
                <a:srgbClr val="666666"/>
              </a:buClr>
              <a:buSzPts val="1800"/>
              <a:buChar char="●"/>
            </a:pPr>
            <a:r>
              <a:rPr lang="en-US" sz="1062" kern="1200">
                <a:solidFill>
                  <a:schemeClr val="tx1"/>
                </a:solidFill>
                <a:latin typeface="+mn-lt"/>
                <a:ea typeface="+mn-ea"/>
                <a:cs typeface="+mn-cs"/>
              </a:rPr>
              <a:t>Anonymized data on client subscriptions,</a:t>
            </a:r>
          </a:p>
          <a:p>
            <a:pPr marL="269748" indent="-202311" defTabSz="539496">
              <a:spcAft>
                <a:spcPts val="600"/>
              </a:spcAft>
              <a:buClr>
                <a:srgbClr val="666666"/>
              </a:buClr>
              <a:buSzPts val="1800"/>
              <a:buChar char="●"/>
            </a:pPr>
            <a:r>
              <a:rPr lang="en-US" sz="1062" kern="1200">
                <a:solidFill>
                  <a:schemeClr val="tx1"/>
                </a:solidFill>
                <a:latin typeface="+mn-lt"/>
                <a:ea typeface="+mn-ea"/>
                <a:cs typeface="+mn-cs"/>
              </a:rPr>
              <a:t>payment methods</a:t>
            </a:r>
          </a:p>
          <a:p>
            <a:pPr marL="269748" indent="-202311" defTabSz="539496">
              <a:spcAft>
                <a:spcPts val="600"/>
              </a:spcAft>
              <a:buClr>
                <a:srgbClr val="666666"/>
              </a:buClr>
              <a:buSzPts val="1800"/>
              <a:buChar char="●"/>
            </a:pPr>
            <a:r>
              <a:rPr lang="en-US" sz="1062" kern="1200">
                <a:solidFill>
                  <a:schemeClr val="tx1"/>
                </a:solidFill>
                <a:latin typeface="+mn-lt"/>
                <a:ea typeface="+mn-ea"/>
                <a:cs typeface="+mn-cs"/>
              </a:rPr>
              <a:t>viewing preferences</a:t>
            </a:r>
          </a:p>
          <a:p>
            <a:pPr marL="269748" indent="-202311" defTabSz="539496">
              <a:spcAft>
                <a:spcPts val="600"/>
              </a:spcAft>
              <a:buClr>
                <a:srgbClr val="666666"/>
              </a:buClr>
              <a:buSzPts val="1800"/>
              <a:buChar char="●"/>
            </a:pPr>
            <a:r>
              <a:rPr lang="en-US" sz="1062" kern="1200">
                <a:solidFill>
                  <a:schemeClr val="tx1"/>
                </a:solidFill>
                <a:latin typeface="+mn-lt"/>
                <a:ea typeface="+mn-ea"/>
                <a:cs typeface="+mn-cs"/>
              </a:rPr>
              <a:t>customer support interactions</a:t>
            </a:r>
            <a:endParaRPr lang="en-US" sz="1062" kern="1200">
              <a:solidFill>
                <a:srgbClr val="555555"/>
              </a:solidFill>
              <a:latin typeface="+mn-lt"/>
              <a:ea typeface="+mn-ea"/>
              <a:cs typeface="+mn-cs"/>
            </a:endParaRPr>
          </a:p>
          <a:p>
            <a:pPr marL="269748" indent="-202311" defTabSz="539496">
              <a:spcAft>
                <a:spcPts val="600"/>
              </a:spcAft>
              <a:buClr>
                <a:srgbClr val="666666"/>
              </a:buClr>
              <a:buSzPts val="1800"/>
              <a:buChar char="●"/>
            </a:pPr>
            <a:endParaRPr lang="en-US" sz="1062" kern="1200">
              <a:solidFill>
                <a:srgbClr val="555555"/>
              </a:solidFill>
              <a:latin typeface="+mn-lt"/>
              <a:ea typeface="+mn-ea"/>
              <a:cs typeface="+mn-cs"/>
            </a:endParaRPr>
          </a:p>
          <a:p>
            <a:pPr marL="269748" indent="-202311" defTabSz="539496">
              <a:spcAft>
                <a:spcPts val="600"/>
              </a:spcAft>
              <a:buClr>
                <a:srgbClr val="666666"/>
              </a:buClr>
              <a:buSzPts val="1800"/>
              <a:buFontTx/>
              <a:buChar char="●"/>
            </a:pPr>
            <a:r>
              <a:rPr lang="en-US" sz="1062" u="sng" kern="1200">
                <a:solidFill>
                  <a:srgbClr val="0053AF"/>
                </a:solidFill>
                <a:latin typeface="+mn-lt"/>
                <a:ea typeface="+mn-ea"/>
                <a:cs typeface="+mn-cs"/>
                <a:hlinkClick r:id="rId3">
                  <a:extLst>
                    <a:ext uri="{A12FA001-AC4F-418D-AE19-62706E023703}">
                      <ahyp:hlinkClr xmlns:ahyp="http://schemas.microsoft.com/office/drawing/2018/hyperlinkcolor" val="tx"/>
                    </a:ext>
                  </a:extLst>
                </a:hlinkClick>
              </a:rPr>
              <a:t>https://www.kaggle.com/datasets/safrin03/predictive-analytics-for-customer-churn-dataset?select=test.csv</a:t>
            </a:r>
            <a:endParaRPr lang="en-US" sz="1062" u="sng" kern="1200">
              <a:solidFill>
                <a:srgbClr val="0053AF"/>
              </a:solidFill>
              <a:latin typeface="+mn-lt"/>
              <a:ea typeface="+mn-ea"/>
              <a:cs typeface="+mn-cs"/>
            </a:endParaRPr>
          </a:p>
          <a:p>
            <a:pPr marL="457200" marR="0" lvl="0" indent="-342900" algn="l" rtl="0">
              <a:spcBef>
                <a:spcPts val="0"/>
              </a:spcBef>
              <a:spcAft>
                <a:spcPts val="600"/>
              </a:spcAft>
              <a:buClr>
                <a:srgbClr val="666666"/>
              </a:buClr>
              <a:buSzPts val="1800"/>
              <a:buChar char="●"/>
            </a:pPr>
            <a:endParaRPr lang="en-US">
              <a:solidFill>
                <a:srgbClr val="666666"/>
              </a:solidFill>
            </a:endParaRPr>
          </a:p>
        </p:txBody>
      </p:sp>
      <p:sp>
        <p:nvSpPr>
          <p:cNvPr id="209" name="Google Shape;209;p45"/>
          <p:cNvSpPr txBox="1"/>
          <p:nvPr/>
        </p:nvSpPr>
        <p:spPr>
          <a:xfrm>
            <a:off x="9125144" y="4862953"/>
            <a:ext cx="2446741" cy="216933"/>
          </a:xfrm>
          <a:prstGeom prst="rect">
            <a:avLst/>
          </a:prstGeom>
          <a:noFill/>
          <a:ln>
            <a:noFill/>
          </a:ln>
        </p:spPr>
        <p:txBody>
          <a:bodyPr spcFirstLastPara="1" wrap="square" lIns="91425" tIns="45700" rIns="91425" bIns="45700" anchor="ctr" anchorCtr="0">
            <a:noAutofit/>
          </a:bodyPr>
          <a:lstStyle/>
          <a:p>
            <a:pPr algn="r" defTabSz="539496">
              <a:spcAft>
                <a:spcPts val="600"/>
              </a:spcAft>
            </a:pPr>
            <a:fld id="{00000000-1234-1234-1234-123412341234}" type="slidenum">
              <a:rPr lang="en-US" sz="944" b="1" kern="1200">
                <a:solidFill>
                  <a:srgbClr val="555555"/>
                </a:solidFill>
                <a:latin typeface="Arial"/>
                <a:ea typeface="+mn-ea"/>
                <a:cs typeface="Arial"/>
                <a:sym typeface="Arial"/>
              </a:rPr>
              <a:pPr algn="r" defTabSz="539496">
                <a:spcAft>
                  <a:spcPts val="600"/>
                </a:spcAft>
              </a:pPr>
              <a:t>4</a:t>
            </a:fld>
            <a:endParaRPr lang="en-US" sz="1600" b="0" i="0" u="none" strike="noStrike" cap="none">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6"/>
          <p:cNvSpPr txBox="1"/>
          <p:nvPr/>
        </p:nvSpPr>
        <p:spPr>
          <a:xfrm>
            <a:off x="2620350" y="1093360"/>
            <a:ext cx="6951300" cy="5904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0" i="0" u="none" strike="noStrike" cap="none" dirty="0">
                <a:solidFill>
                  <a:srgbClr val="005BBB"/>
                </a:solidFill>
                <a:latin typeface="Georgia"/>
                <a:ea typeface="Georgia"/>
                <a:cs typeface="Georgia"/>
                <a:sym typeface="Georgia"/>
              </a:rPr>
              <a:t>Dataset Statistics</a:t>
            </a:r>
            <a:r>
              <a:rPr lang="en-US" sz="3600" b="0" i="0" dirty="0">
                <a:solidFill>
                  <a:srgbClr val="999999"/>
                </a:solidFill>
                <a:effectLst/>
                <a:latin typeface="Lucida Sans" panose="020B0602030504020204" pitchFamily="34" charset="77"/>
              </a:rPr>
              <a:t> </a:t>
            </a:r>
            <a:endParaRPr sz="3600" b="0" i="0" u="none" strike="noStrike" cap="none" dirty="0">
              <a:solidFill>
                <a:srgbClr val="666666"/>
              </a:solidFill>
              <a:latin typeface="Arial"/>
              <a:ea typeface="Arial"/>
              <a:cs typeface="Arial"/>
              <a:sym typeface="Arial"/>
            </a:endParaRPr>
          </a:p>
        </p:txBody>
      </p:sp>
      <p:sp>
        <p:nvSpPr>
          <p:cNvPr id="217" name="Google Shape;217;p46"/>
          <p:cNvSpPr txBox="1"/>
          <p:nvPr/>
        </p:nvSpPr>
        <p:spPr>
          <a:xfrm>
            <a:off x="7574400" y="6319800"/>
            <a:ext cx="4114500" cy="3648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600" b="1" i="0" u="none" strike="noStrike" cap="none">
                <a:solidFill>
                  <a:srgbClr val="666666"/>
                </a:solidFill>
                <a:latin typeface="Arial"/>
                <a:ea typeface="Arial"/>
                <a:cs typeface="Arial"/>
                <a:sym typeface="Arial"/>
              </a:rPr>
              <a:t>5</a:t>
            </a:fld>
            <a:endParaRPr sz="1600" b="0" i="0" u="none" strike="noStrike" cap="none">
              <a:latin typeface="Times New Roman"/>
              <a:ea typeface="Times New Roman"/>
              <a:cs typeface="Times New Roman"/>
              <a:sym typeface="Times New Roman"/>
            </a:endParaRPr>
          </a:p>
        </p:txBody>
      </p:sp>
      <p:graphicFrame>
        <p:nvGraphicFramePr>
          <p:cNvPr id="5" name="Table 4">
            <a:extLst>
              <a:ext uri="{FF2B5EF4-FFF2-40B4-BE49-F238E27FC236}">
                <a16:creationId xmlns:a16="http://schemas.microsoft.com/office/drawing/2014/main" id="{1CC7EF13-BAAB-C2C5-2B04-CEC68EE85409}"/>
              </a:ext>
            </a:extLst>
          </p:cNvPr>
          <p:cNvGraphicFramePr>
            <a:graphicFrameLocks noGrp="1"/>
          </p:cNvGraphicFramePr>
          <p:nvPr>
            <p:extLst>
              <p:ext uri="{D42A27DB-BD31-4B8C-83A1-F6EECF244321}">
                <p14:modId xmlns:p14="http://schemas.microsoft.com/office/powerpoint/2010/main" val="1915162808"/>
              </p:ext>
            </p:extLst>
          </p:nvPr>
        </p:nvGraphicFramePr>
        <p:xfrm>
          <a:off x="2206289" y="2832615"/>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42877701"/>
                    </a:ext>
                  </a:extLst>
                </a:gridCol>
                <a:gridCol w="4064000">
                  <a:extLst>
                    <a:ext uri="{9D8B030D-6E8A-4147-A177-3AD203B41FA5}">
                      <a16:colId xmlns:a16="http://schemas.microsoft.com/office/drawing/2014/main" val="2865014880"/>
                    </a:ext>
                  </a:extLst>
                </a:gridCol>
              </a:tblGrid>
              <a:tr h="370840">
                <a:tc>
                  <a:txBody>
                    <a:bodyPr/>
                    <a:lstStyle/>
                    <a:p>
                      <a:endParaRPr lang="en-US" dirty="0"/>
                    </a:p>
                  </a:txBody>
                  <a:tcPr/>
                </a:tc>
                <a:tc>
                  <a:txBody>
                    <a:bodyPr/>
                    <a:lstStyle/>
                    <a:p>
                      <a:r>
                        <a:rPr lang="en-US" dirty="0"/>
                        <a:t>Count</a:t>
                      </a:r>
                    </a:p>
                  </a:txBody>
                  <a:tcPr/>
                </a:tc>
                <a:extLst>
                  <a:ext uri="{0D108BD9-81ED-4DB2-BD59-A6C34878D82A}">
                    <a16:rowId xmlns:a16="http://schemas.microsoft.com/office/drawing/2014/main" val="194748511"/>
                  </a:ext>
                </a:extLst>
              </a:tr>
              <a:tr h="370840">
                <a:tc>
                  <a:txBody>
                    <a:bodyPr/>
                    <a:lstStyle/>
                    <a:p>
                      <a:r>
                        <a:rPr lang="en-US" dirty="0"/>
                        <a:t>Churn</a:t>
                      </a:r>
                    </a:p>
                  </a:txBody>
                  <a:tcPr/>
                </a:tc>
                <a:tc>
                  <a:txBody>
                    <a:bodyPr/>
                    <a:lstStyle/>
                    <a:p>
                      <a:r>
                        <a:rPr lang="en-US" dirty="0"/>
                        <a:t>44,182</a:t>
                      </a:r>
                    </a:p>
                  </a:txBody>
                  <a:tcPr/>
                </a:tc>
                <a:extLst>
                  <a:ext uri="{0D108BD9-81ED-4DB2-BD59-A6C34878D82A}">
                    <a16:rowId xmlns:a16="http://schemas.microsoft.com/office/drawing/2014/main" val="4511459"/>
                  </a:ext>
                </a:extLst>
              </a:tr>
              <a:tr h="370840">
                <a:tc>
                  <a:txBody>
                    <a:bodyPr/>
                    <a:lstStyle/>
                    <a:p>
                      <a:r>
                        <a:rPr lang="en-US" dirty="0"/>
                        <a:t>Non Churn</a:t>
                      </a:r>
                    </a:p>
                  </a:txBody>
                  <a:tcPr/>
                </a:tc>
                <a:tc>
                  <a:txBody>
                    <a:bodyPr/>
                    <a:lstStyle/>
                    <a:p>
                      <a:r>
                        <a:rPr lang="en-US" dirty="0"/>
                        <a:t>199,605</a:t>
                      </a:r>
                    </a:p>
                  </a:txBody>
                  <a:tcPr/>
                </a:tc>
                <a:extLst>
                  <a:ext uri="{0D108BD9-81ED-4DB2-BD59-A6C34878D82A}">
                    <a16:rowId xmlns:a16="http://schemas.microsoft.com/office/drawing/2014/main" val="4080117722"/>
                  </a:ext>
                </a:extLst>
              </a:tr>
              <a:tr h="370840">
                <a:tc>
                  <a:txBody>
                    <a:bodyPr/>
                    <a:lstStyle/>
                    <a:p>
                      <a:r>
                        <a:rPr lang="en-US" dirty="0"/>
                        <a:t>Total</a:t>
                      </a:r>
                    </a:p>
                  </a:txBody>
                  <a:tcPr/>
                </a:tc>
                <a:tc>
                  <a:txBody>
                    <a:bodyPr/>
                    <a:lstStyle/>
                    <a:p>
                      <a:r>
                        <a:rPr lang="en-US" dirty="0"/>
                        <a:t>243,787</a:t>
                      </a:r>
                    </a:p>
                  </a:txBody>
                  <a:tcPr/>
                </a:tc>
                <a:extLst>
                  <a:ext uri="{0D108BD9-81ED-4DB2-BD59-A6C34878D82A}">
                    <a16:rowId xmlns:a16="http://schemas.microsoft.com/office/drawing/2014/main" val="2055035424"/>
                  </a:ext>
                </a:extLst>
              </a:tr>
            </a:tbl>
          </a:graphicData>
        </a:graphic>
      </p:graphicFrame>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5;p46">
            <a:extLst>
              <a:ext uri="{FF2B5EF4-FFF2-40B4-BE49-F238E27FC236}">
                <a16:creationId xmlns:a16="http://schemas.microsoft.com/office/drawing/2014/main" id="{60578D16-01FA-2A41-A86F-E55BCF8A2AA3}"/>
              </a:ext>
            </a:extLst>
          </p:cNvPr>
          <p:cNvSpPr txBox="1">
            <a:spLocks noGrp="1"/>
          </p:cNvSpPr>
          <p:nvPr>
            <p:ph type="ctrTitle"/>
          </p:nvPr>
        </p:nvSpPr>
        <p:spPr>
          <a:xfrm>
            <a:off x="1743307" y="275271"/>
            <a:ext cx="8705385" cy="630663"/>
          </a:xfrm>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None/>
            </a:pPr>
            <a:r>
              <a:rPr lang="en-US" sz="3600" b="0" i="0" u="none" strike="noStrike" cap="none" dirty="0">
                <a:solidFill>
                  <a:srgbClr val="005BBB"/>
                </a:solidFill>
                <a:latin typeface="Georgia"/>
                <a:ea typeface="Georgia"/>
                <a:cs typeface="Georgia"/>
                <a:sym typeface="Georgia"/>
              </a:rPr>
              <a:t>Dataset Variables</a:t>
            </a:r>
            <a:endParaRPr sz="3600" b="0" i="0" u="none" strike="noStrike" cap="none" dirty="0">
              <a:solidFill>
                <a:srgbClr val="666666"/>
              </a:solidFill>
              <a:latin typeface="Arial"/>
              <a:ea typeface="Arial"/>
              <a:cs typeface="Arial"/>
              <a:sym typeface="Arial"/>
            </a:endParaRPr>
          </a:p>
        </p:txBody>
      </p:sp>
      <p:pic>
        <p:nvPicPr>
          <p:cNvPr id="9" name="Picture 8" descr="A screenshot of a computer program&#10;&#10;Description automatically generated">
            <a:extLst>
              <a:ext uri="{FF2B5EF4-FFF2-40B4-BE49-F238E27FC236}">
                <a16:creationId xmlns:a16="http://schemas.microsoft.com/office/drawing/2014/main" id="{180B71D7-BE48-58E6-B767-98B65DD84E68}"/>
              </a:ext>
            </a:extLst>
          </p:cNvPr>
          <p:cNvPicPr>
            <a:picLocks noChangeAspect="1"/>
          </p:cNvPicPr>
          <p:nvPr/>
        </p:nvPicPr>
        <p:blipFill>
          <a:blip r:embed="rId2"/>
          <a:stretch>
            <a:fillRect/>
          </a:stretch>
        </p:blipFill>
        <p:spPr>
          <a:xfrm>
            <a:off x="780585" y="1346200"/>
            <a:ext cx="7772400" cy="3910641"/>
          </a:xfrm>
          <a:prstGeom prst="rect">
            <a:avLst/>
          </a:prstGeom>
        </p:spPr>
      </p:pic>
    </p:spTree>
    <p:extLst>
      <p:ext uri="{BB962C8B-B14F-4D97-AF65-F5344CB8AC3E}">
        <p14:creationId xmlns:p14="http://schemas.microsoft.com/office/powerpoint/2010/main" val="146347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9DE5-1D6B-100A-B712-E7FA9CDB8669}"/>
              </a:ext>
            </a:extLst>
          </p:cNvPr>
          <p:cNvSpPr>
            <a:spLocks noGrp="1"/>
          </p:cNvSpPr>
          <p:nvPr>
            <p:ph type="title"/>
          </p:nvPr>
        </p:nvSpPr>
        <p:spPr/>
        <p:txBody>
          <a:bodyPr/>
          <a:lstStyle/>
          <a:p>
            <a:r>
              <a:rPr lang="en-US" sz="4400" b="0" i="0" u="none" strike="noStrike" cap="none" dirty="0">
                <a:solidFill>
                  <a:srgbClr val="005BBB"/>
                </a:solidFill>
                <a:latin typeface="Georgia"/>
                <a:ea typeface="Georgia"/>
                <a:cs typeface="Georgia"/>
                <a:sym typeface="Georgia"/>
              </a:rPr>
              <a:t>Dataset Statistics</a:t>
            </a:r>
            <a:endParaRPr lang="en-US" dirty="0"/>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24A45294-336E-050A-4F09-7B3976C5ADEF}"/>
              </a:ext>
            </a:extLst>
          </p:cNvPr>
          <p:cNvPicPr>
            <a:picLocks noGrp="1" noChangeAspect="1"/>
          </p:cNvPicPr>
          <p:nvPr>
            <p:ph idx="1"/>
          </p:nvPr>
        </p:nvPicPr>
        <p:blipFill>
          <a:blip r:embed="rId2"/>
          <a:stretch>
            <a:fillRect/>
          </a:stretch>
        </p:blipFill>
        <p:spPr>
          <a:xfrm>
            <a:off x="66301" y="1646486"/>
            <a:ext cx="6005841" cy="3416167"/>
          </a:xfrm>
        </p:spPr>
      </p:pic>
      <p:pic>
        <p:nvPicPr>
          <p:cNvPr id="6" name="Content Placeholder 4" descr="A graph of different colored bars&#10;&#10;Description automatically generated with medium confidence">
            <a:extLst>
              <a:ext uri="{FF2B5EF4-FFF2-40B4-BE49-F238E27FC236}">
                <a16:creationId xmlns:a16="http://schemas.microsoft.com/office/drawing/2014/main" id="{A13F91F3-8185-7E09-EBF1-D300F9A7C5D3}"/>
              </a:ext>
            </a:extLst>
          </p:cNvPr>
          <p:cNvPicPr>
            <a:picLocks noChangeAspect="1"/>
          </p:cNvPicPr>
          <p:nvPr/>
        </p:nvPicPr>
        <p:blipFill>
          <a:blip r:embed="rId3"/>
          <a:stretch>
            <a:fillRect/>
          </a:stretch>
        </p:blipFill>
        <p:spPr>
          <a:xfrm>
            <a:off x="5728572" y="1360787"/>
            <a:ext cx="6063849" cy="3529023"/>
          </a:xfrm>
          <a:prstGeom prst="rect">
            <a:avLst/>
          </a:prstGeom>
        </p:spPr>
      </p:pic>
    </p:spTree>
    <p:extLst>
      <p:ext uri="{BB962C8B-B14F-4D97-AF65-F5344CB8AC3E}">
        <p14:creationId xmlns:p14="http://schemas.microsoft.com/office/powerpoint/2010/main" val="3232632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75CE-C980-A44A-D0B3-ADF05F13F78F}"/>
              </a:ext>
            </a:extLst>
          </p:cNvPr>
          <p:cNvSpPr>
            <a:spLocks noGrp="1"/>
          </p:cNvSpPr>
          <p:nvPr>
            <p:ph type="title"/>
          </p:nvPr>
        </p:nvSpPr>
        <p:spPr/>
        <p:txBody>
          <a:bodyPr/>
          <a:lstStyle/>
          <a:p>
            <a:pPr algn="ctr"/>
            <a:r>
              <a:rPr lang="en-US" sz="4400" b="0" i="0" u="none" strike="noStrike" cap="none" dirty="0">
                <a:solidFill>
                  <a:srgbClr val="005BBB"/>
                </a:solidFill>
                <a:latin typeface="Georgia"/>
                <a:ea typeface="Georgia"/>
                <a:cs typeface="Georgia"/>
                <a:sym typeface="Georgia"/>
              </a:rPr>
              <a:t>Dataset Statistics</a:t>
            </a:r>
            <a:endParaRPr lang="en-US" dirty="0"/>
          </a:p>
        </p:txBody>
      </p:sp>
      <p:pic>
        <p:nvPicPr>
          <p:cNvPr id="10" name="Content Placeholder 9" descr="A blue graph showing the amount of charge&#10;&#10;Description automatically generated">
            <a:extLst>
              <a:ext uri="{FF2B5EF4-FFF2-40B4-BE49-F238E27FC236}">
                <a16:creationId xmlns:a16="http://schemas.microsoft.com/office/drawing/2014/main" id="{CB6DD0A6-F00E-4C25-78A3-529B22EFFE2B}"/>
              </a:ext>
            </a:extLst>
          </p:cNvPr>
          <p:cNvPicPr>
            <a:picLocks noGrp="1" noChangeAspect="1"/>
          </p:cNvPicPr>
          <p:nvPr>
            <p:ph idx="1"/>
          </p:nvPr>
        </p:nvPicPr>
        <p:blipFill>
          <a:blip r:embed="rId2"/>
          <a:stretch>
            <a:fillRect/>
          </a:stretch>
        </p:blipFill>
        <p:spPr>
          <a:xfrm>
            <a:off x="457052" y="1420912"/>
            <a:ext cx="5712723" cy="3362962"/>
          </a:xfrm>
        </p:spPr>
      </p:pic>
      <p:pic>
        <p:nvPicPr>
          <p:cNvPr id="12" name="Picture 11" descr="A graph showing the amount of charge by chum status&#10;&#10;Description automatically generated">
            <a:extLst>
              <a:ext uri="{FF2B5EF4-FFF2-40B4-BE49-F238E27FC236}">
                <a16:creationId xmlns:a16="http://schemas.microsoft.com/office/drawing/2014/main" id="{373574C4-B1E4-FF84-D92A-2B7D99E1AE20}"/>
              </a:ext>
            </a:extLst>
          </p:cNvPr>
          <p:cNvPicPr>
            <a:picLocks noChangeAspect="1"/>
          </p:cNvPicPr>
          <p:nvPr/>
        </p:nvPicPr>
        <p:blipFill>
          <a:blip r:embed="rId3"/>
          <a:stretch>
            <a:fillRect/>
          </a:stretch>
        </p:blipFill>
        <p:spPr>
          <a:xfrm>
            <a:off x="6516678" y="1779442"/>
            <a:ext cx="5052906" cy="3004431"/>
          </a:xfrm>
          <a:prstGeom prst="rect">
            <a:avLst/>
          </a:prstGeom>
        </p:spPr>
      </p:pic>
    </p:spTree>
    <p:extLst>
      <p:ext uri="{BB962C8B-B14F-4D97-AF65-F5344CB8AC3E}">
        <p14:creationId xmlns:p14="http://schemas.microsoft.com/office/powerpoint/2010/main" val="422280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7698-DE38-FA95-11A4-C84CDFDEC1EF}"/>
              </a:ext>
            </a:extLst>
          </p:cNvPr>
          <p:cNvSpPr>
            <a:spLocks noGrp="1"/>
          </p:cNvSpPr>
          <p:nvPr>
            <p:ph type="title"/>
          </p:nvPr>
        </p:nvSpPr>
        <p:spPr>
          <a:xfrm>
            <a:off x="358698" y="295188"/>
            <a:ext cx="10515600" cy="1325563"/>
          </a:xfrm>
        </p:spPr>
        <p:txBody>
          <a:bodyPr/>
          <a:lstStyle/>
          <a:p>
            <a:pPr algn="ctr"/>
            <a:r>
              <a:rPr lang="en-US" sz="4400" b="0" i="0" u="none" strike="noStrike" cap="none" dirty="0">
                <a:solidFill>
                  <a:srgbClr val="005BBB"/>
                </a:solidFill>
                <a:latin typeface="Georgia"/>
                <a:ea typeface="Georgia"/>
                <a:cs typeface="Georgia"/>
                <a:sym typeface="Georgia"/>
              </a:rPr>
              <a:t>Dataset Statistics</a:t>
            </a:r>
            <a:endParaRPr lang="en-US" dirty="0"/>
          </a:p>
        </p:txBody>
      </p:sp>
      <p:pic>
        <p:nvPicPr>
          <p:cNvPr id="5" name="Content Placeholder 4" descr="A diagram of a variety of colored squares&#10;&#10;Description automatically generated with medium confidence">
            <a:extLst>
              <a:ext uri="{FF2B5EF4-FFF2-40B4-BE49-F238E27FC236}">
                <a16:creationId xmlns:a16="http://schemas.microsoft.com/office/drawing/2014/main" id="{60251D5D-ACE4-6C46-7228-4F2C91C9328D}"/>
              </a:ext>
            </a:extLst>
          </p:cNvPr>
          <p:cNvPicPr>
            <a:picLocks noGrp="1" noChangeAspect="1"/>
          </p:cNvPicPr>
          <p:nvPr>
            <p:ph idx="1"/>
          </p:nvPr>
        </p:nvPicPr>
        <p:blipFill>
          <a:blip r:embed="rId2"/>
          <a:stretch>
            <a:fillRect/>
          </a:stretch>
        </p:blipFill>
        <p:spPr>
          <a:xfrm>
            <a:off x="0" y="1789802"/>
            <a:ext cx="5261320" cy="2776808"/>
          </a:xfrm>
        </p:spPr>
      </p:pic>
      <p:pic>
        <p:nvPicPr>
          <p:cNvPr id="7" name="Picture 6" descr="A graph showing payment method and payment method&#10;&#10;Description automatically generated">
            <a:extLst>
              <a:ext uri="{FF2B5EF4-FFF2-40B4-BE49-F238E27FC236}">
                <a16:creationId xmlns:a16="http://schemas.microsoft.com/office/drawing/2014/main" id="{ABA13347-22E3-FDA5-85B1-911F71D4EC9D}"/>
              </a:ext>
            </a:extLst>
          </p:cNvPr>
          <p:cNvPicPr>
            <a:picLocks noChangeAspect="1"/>
          </p:cNvPicPr>
          <p:nvPr/>
        </p:nvPicPr>
        <p:blipFill>
          <a:blip r:embed="rId3"/>
          <a:stretch>
            <a:fillRect/>
          </a:stretch>
        </p:blipFill>
        <p:spPr>
          <a:xfrm>
            <a:off x="4160880" y="1847579"/>
            <a:ext cx="4683084" cy="2776808"/>
          </a:xfrm>
          <a:prstGeom prst="rect">
            <a:avLst/>
          </a:prstGeom>
        </p:spPr>
      </p:pic>
      <p:pic>
        <p:nvPicPr>
          <p:cNvPr id="9" name="Picture 8" descr="A red and blue circle with black text&#10;&#10;Description automatically generated">
            <a:extLst>
              <a:ext uri="{FF2B5EF4-FFF2-40B4-BE49-F238E27FC236}">
                <a16:creationId xmlns:a16="http://schemas.microsoft.com/office/drawing/2014/main" id="{0BA8D5FF-1C40-2B0D-11BC-0F41309CE980}"/>
              </a:ext>
            </a:extLst>
          </p:cNvPr>
          <p:cNvPicPr>
            <a:picLocks noChangeAspect="1"/>
          </p:cNvPicPr>
          <p:nvPr/>
        </p:nvPicPr>
        <p:blipFill>
          <a:blip r:embed="rId4"/>
          <a:stretch>
            <a:fillRect/>
          </a:stretch>
        </p:blipFill>
        <p:spPr>
          <a:xfrm>
            <a:off x="8518546" y="1766601"/>
            <a:ext cx="3673454" cy="2938764"/>
          </a:xfrm>
          <a:prstGeom prst="rect">
            <a:avLst/>
          </a:prstGeom>
        </p:spPr>
      </p:pic>
    </p:spTree>
    <p:extLst>
      <p:ext uri="{BB962C8B-B14F-4D97-AF65-F5344CB8AC3E}">
        <p14:creationId xmlns:p14="http://schemas.microsoft.com/office/powerpoint/2010/main" val="14448088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1023</Words>
  <Application>Microsoft Macintosh PowerPoint</Application>
  <PresentationFormat>Widescreen</PresentationFormat>
  <Paragraphs>102</Paragraphs>
  <Slides>26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Avenir Next LT Pro</vt:lpstr>
      <vt:lpstr>Calibri</vt:lpstr>
      <vt:lpstr>Calibri Light</vt:lpstr>
      <vt:lpstr>Georgia</vt:lpstr>
      <vt:lpstr>Lucida Sans</vt:lpstr>
      <vt:lpstr>Söhne</vt:lpstr>
      <vt:lpstr>Times New Roman</vt:lpstr>
      <vt:lpstr>Office Theme</vt:lpstr>
      <vt:lpstr>Churn Analysis and Segmentation Subscription Services </vt:lpstr>
      <vt:lpstr>Churn Analysis</vt:lpstr>
      <vt:lpstr>Insights to Achieve</vt:lpstr>
      <vt:lpstr>PowerPoint Presentation</vt:lpstr>
      <vt:lpstr>PowerPoint Presentation</vt:lpstr>
      <vt:lpstr>Dataset Variables</vt:lpstr>
      <vt:lpstr>Dataset Statistics</vt:lpstr>
      <vt:lpstr>Dataset Statistics</vt:lpstr>
      <vt:lpstr>Dataset Statistics</vt:lpstr>
      <vt:lpstr>Dataset Statistics</vt:lpstr>
      <vt:lpstr>Dataset Statistics</vt:lpstr>
      <vt:lpstr>Dataset Statistics</vt:lpstr>
      <vt:lpstr>PowerPoint Presentation</vt:lpstr>
      <vt:lpstr>Data Preprocessing</vt:lpstr>
      <vt:lpstr>Data Preprocessing - PCA</vt:lpstr>
      <vt:lpstr>Kmeans Clustering</vt:lpstr>
      <vt:lpstr>GMM Clustering – Optimal Clusters GMM</vt:lpstr>
      <vt:lpstr>PowerPoint Presentation</vt:lpstr>
      <vt:lpstr>PowerPoint Presentation</vt:lpstr>
      <vt:lpstr>PowerPoint Presentation</vt:lpstr>
      <vt:lpstr>PowerPoint Presentation</vt:lpstr>
      <vt:lpstr>Hierarchical Clustering</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Saishma Poola</dc:creator>
  <cp:lastModifiedBy>Chandana Guddenahalli Shankare Gowda</cp:lastModifiedBy>
  <cp:revision>143</cp:revision>
  <dcterms:created xsi:type="dcterms:W3CDTF">2023-12-11T20:21:59Z</dcterms:created>
  <dcterms:modified xsi:type="dcterms:W3CDTF">2023-12-25T17:33:16Z</dcterms:modified>
</cp:coreProperties>
</file>